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60" r:id="rId2"/>
    <p:sldId id="271" r:id="rId3"/>
    <p:sldId id="262" r:id="rId4"/>
    <p:sldId id="265" r:id="rId5"/>
    <p:sldId id="264" r:id="rId6"/>
    <p:sldId id="266" r:id="rId7"/>
    <p:sldId id="267" r:id="rId8"/>
    <p:sldId id="27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A900"/>
    <a:srgbClr val="002060"/>
    <a:srgbClr val="F58B1E"/>
    <a:srgbClr val="080662"/>
    <a:srgbClr val="000818"/>
    <a:srgbClr val="381A0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957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49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91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73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96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69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288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0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818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240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5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4821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292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57758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63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9905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83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80C50CD-E178-4744-9B35-B2F624D6C5E9}" type="datetimeFigureOut">
              <a:rPr lang="en-US" smtClean="0"/>
              <a:pPr/>
              <a:t>5/22/2025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420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  <p:sldLayoutId id="21474837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8ED3A4-0D61-4932-AD01-F4A2777C1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134" y="2254927"/>
            <a:ext cx="11993732" cy="4474347"/>
          </a:xfrm>
          <a:prstGeom prst="rect">
            <a:avLst/>
          </a:prstGeom>
          <a:effectLst>
            <a:glow>
              <a:schemeClr val="tx1">
                <a:alpha val="32000"/>
              </a:schemeClr>
            </a:glow>
          </a:effec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09DC9B2-AC30-4555-90C9-3B6378026C7B}"/>
              </a:ext>
            </a:extLst>
          </p:cNvPr>
          <p:cNvSpPr/>
          <p:nvPr/>
        </p:nvSpPr>
        <p:spPr>
          <a:xfrm>
            <a:off x="949909" y="2254927"/>
            <a:ext cx="11017190" cy="3008388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83000"/>
              </a:srgb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4400" b="1" cap="none" spc="0">
                <a:ln/>
                <a:solidFill>
                  <a:srgbClr val="F58B1E"/>
                </a:solidFill>
                <a:effectLst/>
              </a:rPr>
              <a:t>Система</a:t>
            </a:r>
          </a:p>
          <a:p>
            <a:pPr algn="ctr">
              <a:lnSpc>
                <a:spcPct val="150000"/>
              </a:lnSpc>
            </a:pPr>
            <a:r>
              <a:rPr lang="ru-RU" sz="4400" b="1" cap="none" spc="0">
                <a:ln/>
                <a:solidFill>
                  <a:srgbClr val="F58B1E"/>
                </a:solidFill>
                <a:effectLst/>
              </a:rPr>
              <a:t> навчання </a:t>
            </a:r>
            <a:r>
              <a:rPr lang="ru-RU" sz="4400" b="1">
                <a:ln/>
                <a:solidFill>
                  <a:srgbClr val="F58B1E"/>
                </a:solidFill>
              </a:rPr>
              <a:t>т</a:t>
            </a:r>
            <a:r>
              <a:rPr lang="ru-RU" sz="4400" b="1" cap="none" spc="0">
                <a:ln/>
                <a:solidFill>
                  <a:srgbClr val="F58B1E"/>
                </a:solidFill>
                <a:effectLst/>
              </a:rPr>
              <a:t>а перевірки знань</a:t>
            </a:r>
          </a:p>
          <a:p>
            <a:pPr algn="ctr">
              <a:lnSpc>
                <a:spcPct val="150000"/>
              </a:lnSpc>
            </a:pPr>
            <a:r>
              <a:rPr lang="ru-RU" sz="4400" b="1" cap="none" spc="0">
                <a:ln/>
                <a:solidFill>
                  <a:srgbClr val="F58B1E"/>
                </a:solidFill>
                <a:effectLst/>
              </a:rPr>
              <a:t> з охорони </a:t>
            </a:r>
            <a:r>
              <a:rPr lang="ru-RU" sz="4400" b="1">
                <a:ln/>
                <a:solidFill>
                  <a:srgbClr val="F58B1E"/>
                </a:solidFill>
              </a:rPr>
              <a:t>праці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9D421D9-E761-43AB-B82A-F229E2B78FCC}"/>
              </a:ext>
            </a:extLst>
          </p:cNvPr>
          <p:cNvSpPr/>
          <p:nvPr/>
        </p:nvSpPr>
        <p:spPr>
          <a:xfrm>
            <a:off x="824142" y="5263315"/>
            <a:ext cx="11017190" cy="86979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83000"/>
              </a:srgb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b="1">
                <a:ln/>
                <a:solidFill>
                  <a:srgbClr val="F58B1E"/>
                </a:solidFill>
              </a:rPr>
              <a:t>Директор департаменту з ОП   Дихлін Валерій Наумович.</a:t>
            </a:r>
          </a:p>
          <a:p>
            <a:pPr algn="ctr">
              <a:lnSpc>
                <a:spcPct val="150000"/>
              </a:lnSpc>
            </a:pPr>
            <a:r>
              <a:rPr lang="ru-RU" b="1">
                <a:ln/>
                <a:solidFill>
                  <a:srgbClr val="F58B1E"/>
                </a:solidFill>
              </a:rPr>
              <a:t>Начальник відділу ОП департаменту з ОП  Біла Анна Вікторівна</a:t>
            </a:r>
            <a:endParaRPr lang="uk-UA" b="1" cap="none" spc="0">
              <a:ln/>
              <a:solidFill>
                <a:srgbClr val="F58B1E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3504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D87551-8A9E-47D6-91B3-9C5FA612F401}"/>
              </a:ext>
            </a:extLst>
          </p:cNvPr>
          <p:cNvSpPr/>
          <p:nvPr/>
        </p:nvSpPr>
        <p:spPr>
          <a:xfrm>
            <a:off x="0" y="889075"/>
            <a:ext cx="1194816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КОМУНАЛЬНЕ ПІДПРИЄМСТВО ВИКОНАВЧОГО ОРГАНУ КИЇВРАДИ </a:t>
            </a:r>
          </a:p>
          <a:p>
            <a:pPr algn="ctr"/>
            <a:r>
              <a:rPr lang="ru-RU" sz="2000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(КИЇВСЬКОЇ МІСЬКОЇ ДЕРЖАВНОЇ АДМІНІСТРАЦІЇ)  «КИЇВТЕПЛОЕНЕРГО»</a:t>
            </a:r>
          </a:p>
          <a:p>
            <a:pPr algn="ctr"/>
            <a:r>
              <a:rPr lang="ru-RU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>
                <a:ln w="0"/>
                <a:solidFill>
                  <a:srgbClr val="DEA9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КП  «КИЇВТЕПЛОЕНЕРГО»</a:t>
            </a:r>
            <a:r>
              <a:rPr lang="ru-RU" sz="2000" b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cap="none" spc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A8E7511B-21C6-4792-9AA6-1714F0EC7F82}"/>
              </a:ext>
            </a:extLst>
          </p:cNvPr>
          <p:cNvSpPr txBox="1">
            <a:spLocks/>
          </p:cNvSpPr>
          <p:nvPr/>
        </p:nvSpPr>
        <p:spPr>
          <a:xfrm>
            <a:off x="365521" y="1989166"/>
            <a:ext cx="11708109" cy="1138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457200">
              <a:lnSpc>
                <a:spcPct val="100000"/>
              </a:lnSpc>
              <a:buNone/>
            </a:pPr>
            <a:r>
              <a:rPr lang="uk-UA" sz="1800" b="1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sz="1800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"КП «Київтеплоенерго» забезпечує столицю тепловою та електричною енергією, поєднуючи процеси виробництва, транспортування та збуту енергоресурсу, а також має у своєму складі єдиний в Україні сміттєспалювальний завод.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4630880-C69A-4F28-B258-C13610B7EE79}"/>
              </a:ext>
            </a:extLst>
          </p:cNvPr>
          <p:cNvSpPr/>
          <p:nvPr/>
        </p:nvSpPr>
        <p:spPr>
          <a:xfrm>
            <a:off x="351079" y="3193850"/>
            <a:ext cx="1170810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КП «КИЇВТЕПЛОЕНЕРГО» складається із Апарату управління та 6 структурних підрозділів (далі – СП), </a:t>
            </a:r>
          </a:p>
          <a:p>
            <a:r>
              <a:rPr lang="uk-UA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саме СП «Київські ТЕЦ», СП «Київські теплові мережі», СП «Завод «Енергія», СП «Автотранспорт», СП </a:t>
            </a:r>
          </a:p>
          <a:p>
            <a:r>
              <a:rPr lang="uk-UA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«Енергоналадка», СП «Енергозбут». </a:t>
            </a:r>
          </a:p>
          <a:p>
            <a:endParaRPr lang="uk-UA" b="1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 два об’єкти підвищеної небезпеки ТЕЦ-5 та ТЕЦ-6, та більше 140 котелень та 20 насосних станцій.</a:t>
            </a:r>
            <a:endParaRPr lang="uk-UA" b="1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3415D78-B758-4659-93B7-F4281846158A}"/>
              </a:ext>
            </a:extLst>
          </p:cNvPr>
          <p:cNvSpPr/>
          <p:nvPr/>
        </p:nvSpPr>
        <p:spPr>
          <a:xfrm>
            <a:off x="374400" y="5434083"/>
            <a:ext cx="105555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</a:t>
            </a:r>
            <a:r>
              <a:rPr lang="ru-RU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КП «Київтеплоенерго» сертифіковане за міжнародними стандартами :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881037A-242F-42C0-B2E4-261FB36295A9}"/>
              </a:ext>
            </a:extLst>
          </p:cNvPr>
          <p:cNvSpPr/>
          <p:nvPr/>
        </p:nvSpPr>
        <p:spPr>
          <a:xfrm>
            <a:off x="212236" y="5968925"/>
            <a:ext cx="117706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ISO 45001:2018    </a:t>
            </a:r>
            <a:r>
              <a:rPr lang="ru-RU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«Система менеджменту охорони здоров’я та безпеки праці»; </a:t>
            </a:r>
          </a:p>
          <a:p>
            <a:pPr algn="just"/>
            <a:r>
              <a:rPr lang="ru-RU" sz="2000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ISO 14001:2015   </a:t>
            </a:r>
            <a:r>
              <a:rPr lang="ru-RU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«Система екологічного менеджменту».</a:t>
            </a:r>
            <a:endParaRPr lang="uk-UA" b="1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8F2E33F4-CB40-49AE-BCA9-30A1EE95C50A}"/>
              </a:ext>
            </a:extLst>
          </p:cNvPr>
          <p:cNvCxnSpPr>
            <a:cxnSpLocks/>
          </p:cNvCxnSpPr>
          <p:nvPr/>
        </p:nvCxnSpPr>
        <p:spPr>
          <a:xfrm>
            <a:off x="186194" y="3091783"/>
            <a:ext cx="11984854" cy="0"/>
          </a:xfrm>
          <a:prstGeom prst="line">
            <a:avLst/>
          </a:prstGeom>
          <a:ln w="22225">
            <a:solidFill>
              <a:srgbClr val="DEA900">
                <a:alpha val="60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21158A83-4F8E-4EC7-9F73-B48184DAA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1" y="5374048"/>
            <a:ext cx="12016257" cy="2438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B4DA53-44D0-448A-8CA3-37A57016C1B8}"/>
              </a:ext>
            </a:extLst>
          </p:cNvPr>
          <p:cNvSpPr/>
          <p:nvPr/>
        </p:nvSpPr>
        <p:spPr>
          <a:xfrm>
            <a:off x="374400" y="4661291"/>
            <a:ext cx="116084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Чисельність працівників КП «КИЇВТЕПЛОЕНЕРГО» становить близько 9 000 осіб, з яких щороку близько 4 500 проходять перевірку знань.</a:t>
            </a:r>
            <a:endParaRPr lang="uk-UA" b="1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039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8AECD26-1AD2-41F8-9B4F-9E9D9E2AD3F9}"/>
              </a:ext>
            </a:extLst>
          </p:cNvPr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39514AB-F516-407F-8709-5210A057FA47}"/>
              </a:ext>
            </a:extLst>
          </p:cNvPr>
          <p:cNvSpPr/>
          <p:nvPr/>
        </p:nvSpPr>
        <p:spPr>
          <a:xfrm>
            <a:off x="553375" y="755030"/>
            <a:ext cx="11085250" cy="670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ОРГАНІЗАЦІЯ ПІДГОТОВКИ ПЕРСОНАЛУ  </a:t>
            </a:r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ПИТАНЬ ОХОРОНИ ПРАЦІ, ПОЖЕЖНОЇ БЕЗПЕКИ ТА ТЕХНІЧНОЇ ЕКСПЛУАТАЦІЇ 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КП «КИЇВТЕПЛОЕНЕРГО»</a:t>
            </a:r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17983AE-8DAC-474D-B526-16EB44118B18}"/>
              </a:ext>
            </a:extLst>
          </p:cNvPr>
          <p:cNvSpPr/>
          <p:nvPr/>
        </p:nvSpPr>
        <p:spPr>
          <a:xfrm>
            <a:off x="4314102" y="3244334"/>
            <a:ext cx="3563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/>
              <a:t>Департамент охорони праці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7ADF8A9-97F6-481C-AEC8-664ED9F1E24D}"/>
              </a:ext>
            </a:extLst>
          </p:cNvPr>
          <p:cNvSpPr/>
          <p:nvPr/>
        </p:nvSpPr>
        <p:spPr>
          <a:xfrm>
            <a:off x="738326" y="1378825"/>
            <a:ext cx="10494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Навчання організовують департамент управління персоналом  і департамент охорони  праці. </a:t>
            </a:r>
            <a:endParaRPr lang="uk-UA" b="1" kern="0">
              <a:ln/>
              <a:solidFill>
                <a:srgbClr val="DEA9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20D8901-1878-4D9E-86A4-3E96CCA640E1}"/>
              </a:ext>
            </a:extLst>
          </p:cNvPr>
          <p:cNvSpPr/>
          <p:nvPr/>
        </p:nvSpPr>
        <p:spPr>
          <a:xfrm>
            <a:off x="958787" y="1741424"/>
            <a:ext cx="108396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 центр, підпорядкований департаменту управління персоналом, має кабінет 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66215FD-A533-4BD8-95C4-40526A1CF65F}"/>
              </a:ext>
            </a:extLst>
          </p:cNvPr>
          <p:cNvSpPr/>
          <p:nvPr/>
        </p:nvSpPr>
        <p:spPr>
          <a:xfrm>
            <a:off x="958787" y="2064589"/>
            <a:ext cx="107153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 праці з персональними комп’ютерами для навчання та тестування працівників.</a:t>
            </a:r>
            <a:endParaRPr lang="uk-UA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7BD2CA-7D0B-48FC-8D40-9C8A8DF10CF3}"/>
              </a:ext>
            </a:extLst>
          </p:cNvPr>
          <p:cNvSpPr/>
          <p:nvPr/>
        </p:nvSpPr>
        <p:spPr>
          <a:xfrm>
            <a:off x="4528904" y="3244334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/>
              <a:t>Перевірка проводиться у: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947DA2E1-BBF8-468C-B57A-FA3FC4DCD969}"/>
              </a:ext>
            </a:extLst>
          </p:cNvPr>
          <p:cNvCxnSpPr>
            <a:cxnSpLocks/>
          </p:cNvCxnSpPr>
          <p:nvPr/>
        </p:nvCxnSpPr>
        <p:spPr>
          <a:xfrm>
            <a:off x="103573" y="2587241"/>
            <a:ext cx="11984854" cy="0"/>
          </a:xfrm>
          <a:prstGeom prst="line">
            <a:avLst/>
          </a:prstGeom>
          <a:ln w="22225">
            <a:solidFill>
              <a:srgbClr val="DEA900">
                <a:alpha val="60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71E6CB6-4299-43EB-B5F3-2DD47C607BE0}"/>
              </a:ext>
            </a:extLst>
          </p:cNvPr>
          <p:cNvSpPr/>
          <p:nvPr/>
        </p:nvSpPr>
        <p:spPr>
          <a:xfrm>
            <a:off x="738326" y="2694395"/>
            <a:ext cx="109358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 знань проводиться у: </a:t>
            </a:r>
            <a:r>
              <a:rPr lang="uk-UA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Центральній </a:t>
            </a:r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комісії,  </a:t>
            </a:r>
            <a:r>
              <a:rPr lang="uk-UA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комісіях 6 структурних підрозділів і </a:t>
            </a:r>
            <a:r>
              <a:rPr lang="uk-UA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внутрішніх</a:t>
            </a:r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комісіях виробничих підрозділів.</a:t>
            </a:r>
            <a:r>
              <a:rPr lang="uk-UA" b="1"/>
              <a:t>комісії,  головних  комісіях 6 </a:t>
            </a:r>
            <a:r>
              <a:rPr lang="uk-UA"/>
              <a:t>структурних підрозділів і внутрішніх комісіях виробничих підрозділів.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94541EF-CD72-4E87-8C24-3ECE16AA74BA}"/>
              </a:ext>
            </a:extLst>
          </p:cNvPr>
          <p:cNvSpPr/>
          <p:nvPr/>
        </p:nvSpPr>
        <p:spPr>
          <a:xfrm>
            <a:off x="719829" y="3416474"/>
            <a:ext cx="11193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перевірки знань з охорони праці у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Центральній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комісіях використовується Автоекзаменатор (АЕ). 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3D49AC6-217A-4096-9EFD-B7F571B8E0FC}"/>
              </a:ext>
            </a:extLst>
          </p:cNvPr>
          <p:cNvSpPr/>
          <p:nvPr/>
        </p:nvSpPr>
        <p:spPr>
          <a:xfrm>
            <a:off x="738327" y="4135415"/>
            <a:ext cx="106746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структурних підрозділах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 перевіряють через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тестування, залік або іспит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новоприйняті та інженерно-технічні працівники проходять тестування на АЕ. 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F36686E-A5D4-4A9D-A63D-FEC8B5ED5B4F}"/>
              </a:ext>
            </a:extLst>
          </p:cNvPr>
          <p:cNvSpPr/>
          <p:nvPr/>
        </p:nvSpPr>
        <p:spPr>
          <a:xfrm>
            <a:off x="738326" y="4892037"/>
            <a:ext cx="1082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виробничих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комісіях основною формою перевірки є усне опитування за затвердженим переліком питань.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030FCF2-A93B-4143-A742-20B9CCEDF1AC}"/>
              </a:ext>
            </a:extLst>
          </p:cNvPr>
          <p:cNvSpPr/>
          <p:nvPr/>
        </p:nvSpPr>
        <p:spPr>
          <a:xfrm>
            <a:off x="738326" y="5510437"/>
            <a:ext cx="116948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всіх працівників є вільний доступ для навчання на АЕ при підготовці до екзаменів.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всіх комісіях Автоекзаменатор може використовується також і  для вирішення конфліктних ситуацій.   </a:t>
            </a:r>
          </a:p>
        </p:txBody>
      </p:sp>
    </p:spTree>
    <p:extLst>
      <p:ext uri="{BB962C8B-B14F-4D97-AF65-F5344CB8AC3E}">
        <p14:creationId xmlns:p14="http://schemas.microsoft.com/office/powerpoint/2010/main" val="3953361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2E20ED5-7A24-4BA9-AE61-B118294DF101}"/>
              </a:ext>
            </a:extLst>
          </p:cNvPr>
          <p:cNvSpPr/>
          <p:nvPr/>
        </p:nvSpPr>
        <p:spPr>
          <a:xfrm>
            <a:off x="201226" y="721285"/>
            <a:ext cx="118668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ІНДИВІДУАЛЬНЕ НАЛАШТУВАННЯ СИСТЕМИ ТЕСТУВАННЯ ВІДПОВІДНО ДО ПОСАДИ ЧИ ПРОФЕСІЇ.</a:t>
            </a:r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F5D2E37-2C56-42C8-863F-CB89C71BF659}"/>
              </a:ext>
            </a:extLst>
          </p:cNvPr>
          <p:cNvSpPr/>
          <p:nvPr/>
        </p:nvSpPr>
        <p:spPr>
          <a:xfrm>
            <a:off x="201227" y="1246491"/>
            <a:ext cx="116475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базі даних Автоекзаменатора, що використовується Київтеплоенерго, зібрано навчальні матеріали за </a:t>
            </a:r>
          </a:p>
          <a:p>
            <a:pPr algn="ctr"/>
            <a:r>
              <a:rPr lang="ru-RU" sz="2400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 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нормативними документами. </a:t>
            </a:r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5C90BAF-CDD6-4B3B-8623-393C8CE4DEE5}"/>
              </a:ext>
            </a:extLst>
          </p:cNvPr>
          <p:cNvSpPr/>
          <p:nvPr/>
        </p:nvSpPr>
        <p:spPr>
          <a:xfrm>
            <a:off x="445272" y="1985155"/>
            <a:ext cx="113014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Автоекзаменаторі для кожної посади або професії можна сформувати індивідуальну навчальну програму, відібравши лише ті </a:t>
            </a:r>
            <a:r>
              <a:rPr lang="uk-UA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нормативні документи та розділи</a:t>
            </a:r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які необхідні працівникові.</a:t>
            </a:r>
          </a:p>
          <a:p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D3E547D-D5D7-4C69-B8CC-C375E72CDF8B}"/>
              </a:ext>
            </a:extLst>
          </p:cNvPr>
          <p:cNvSpPr/>
          <p:nvPr/>
        </p:nvSpPr>
        <p:spPr>
          <a:xfrm>
            <a:off x="1726528" y="2550405"/>
            <a:ext cx="8738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Приклади сформованих навчальних програм подано на рисунку:</a:t>
            </a:r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06833C2-BBD7-4278-92CF-27990700D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"/>
                    </a14:imgEffect>
                    <a14:imgEffect>
                      <a14:colorTemperature colorTemp="6518"/>
                    </a14:imgEffect>
                    <a14:imgEffect>
                      <a14:saturation sat="19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524" y="3130204"/>
            <a:ext cx="11789545" cy="3485284"/>
          </a:xfrm>
          <a:prstGeom prst="rect">
            <a:avLst/>
          </a:prstGeom>
          <a:ln w="38100">
            <a:solidFill>
              <a:srgbClr val="DEA900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1194536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B2DC736-6697-46A5-B428-39D469B48C90}"/>
              </a:ext>
            </a:extLst>
          </p:cNvPr>
          <p:cNvSpPr/>
          <p:nvPr/>
        </p:nvSpPr>
        <p:spPr>
          <a:xfrm>
            <a:off x="2773345" y="783771"/>
            <a:ext cx="59859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НАВЧАЛЬНИХ ПРОГРАМ В КОМІСІЯХ</a:t>
            </a:r>
            <a:endParaRPr lang="uk-UA" b="1">
              <a:ln w="0"/>
              <a:solidFill>
                <a:srgbClr val="DEA9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7200D23-F328-41FE-B5F7-AA27F39D7804}"/>
              </a:ext>
            </a:extLst>
          </p:cNvPr>
          <p:cNvSpPr/>
          <p:nvPr/>
        </p:nvSpPr>
        <p:spPr>
          <a:xfrm>
            <a:off x="361742" y="1888468"/>
            <a:ext cx="5074417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600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центральній комісії створено </a:t>
            </a:r>
            <a:r>
              <a:rPr lang="ru-RU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595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 для інженерно-технічних працівників і  </a:t>
            </a:r>
            <a:r>
              <a:rPr lang="ru-RU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робітників апарату управління. </a:t>
            </a:r>
          </a:p>
          <a:p>
            <a:endParaRPr lang="ru-RU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 охоплюють теми з охорони праці, пожежної безпеки, роботи з електроустановками, домедичної допомоги та нормативних документів (НПАОП).</a:t>
            </a:r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Їхній зміст визначається професійними інструкціями та </a:t>
            </a:r>
            <a:r>
              <a:rPr lang="uk-UA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затвердженим «Переліком нормативних документів і обсягом знань»</a:t>
            </a:r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обов’язкових для певної категорії працівників.</a:t>
            </a:r>
          </a:p>
          <a:p>
            <a:endParaRPr lang="uk-UA" sz="1600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72D052C-2C53-4AC8-9744-1DC15EE24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02790"/>
            <a:ext cx="5858471" cy="4281085"/>
          </a:xfrm>
          <a:prstGeom prst="rect">
            <a:avLst/>
          </a:prstGeom>
          <a:ln w="34925">
            <a:solidFill>
              <a:srgbClr val="DEA900"/>
            </a:solidFill>
          </a:ln>
          <a:effectLst/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09C4521-5748-4F30-8506-D16F500F648F}"/>
              </a:ext>
            </a:extLst>
          </p:cNvPr>
          <p:cNvSpPr/>
          <p:nvPr/>
        </p:nvSpPr>
        <p:spPr>
          <a:xfrm>
            <a:off x="1014884" y="6074229"/>
            <a:ext cx="10319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Фахівець переносить до АЕ дані з Переліку, що значно спрощує налаштування програм порівняно з 2000 роком, коли цю роботу виконували за підтримки НВП «Протек».</a:t>
            </a:r>
            <a:endParaRPr lang="uk-UA" b="1">
              <a:ln w="0"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58DA28B-318D-4074-B52F-C11EF25612A3}"/>
              </a:ext>
            </a:extLst>
          </p:cNvPr>
          <p:cNvSpPr/>
          <p:nvPr/>
        </p:nvSpPr>
        <p:spPr>
          <a:xfrm>
            <a:off x="884064" y="1154969"/>
            <a:ext cx="107407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Навчальні програми для комісій розробляє фахівець, відповідальний за використання Автоекзаменатора «Охорона пра</a:t>
            </a:r>
            <a:r>
              <a:rPr lang="uk-UA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>
                <a:ln w="0"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(АЕ)</a:t>
            </a:r>
            <a:r>
              <a:rPr lang="ru-RU" b="1">
                <a:ln w="0"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7494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8AECD26-1AD2-41F8-9B4F-9E9D9E2AD3F9}"/>
              </a:ext>
            </a:extLst>
          </p:cNvPr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39514AB-F516-407F-8709-5210A057FA47}"/>
              </a:ext>
            </a:extLst>
          </p:cNvPr>
          <p:cNvSpPr/>
          <p:nvPr/>
        </p:nvSpPr>
        <p:spPr>
          <a:xfrm>
            <a:off x="974690" y="760153"/>
            <a:ext cx="99744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ВИКОРИСТАННЯ АВТОЕКЗАМЕНАТОРА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17983AE-8DAC-474D-B526-16EB44118B18}"/>
              </a:ext>
            </a:extLst>
          </p:cNvPr>
          <p:cNvSpPr/>
          <p:nvPr/>
        </p:nvSpPr>
        <p:spPr>
          <a:xfrm>
            <a:off x="4314102" y="3244334"/>
            <a:ext cx="35637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/>
              <a:t>Департамент охорони праці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7BD2CA-7D0B-48FC-8D40-9C8A8DF10CF3}"/>
              </a:ext>
            </a:extLst>
          </p:cNvPr>
          <p:cNvSpPr/>
          <p:nvPr/>
        </p:nvSpPr>
        <p:spPr>
          <a:xfrm>
            <a:off x="4528904" y="3244334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/>
              <a:t>Перевірка проводиться у: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00B98EC-4CC0-4D6E-A288-92ABE5D6C37B}"/>
              </a:ext>
            </a:extLst>
          </p:cNvPr>
          <p:cNvSpPr/>
          <p:nvPr/>
        </p:nvSpPr>
        <p:spPr>
          <a:xfrm>
            <a:off x="152631" y="1116000"/>
            <a:ext cx="73950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Автоекзаменатор використовується в КП «Київтеплоенерго» з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року, встановлений на сервері підприємства, і з ним одночасно можуть працювати до 30 користувачів через внутрішню мережу.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B8969B3-5EA8-4454-9A87-4D066ACACE38}"/>
              </a:ext>
            </a:extLst>
          </p:cNvPr>
          <p:cNvSpPr/>
          <p:nvPr/>
        </p:nvSpPr>
        <p:spPr>
          <a:xfrm>
            <a:off x="152631" y="2016000"/>
            <a:ext cx="73546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Працівники отримують повідомлення про дату перевірки знань та логін/пароль для доступу до АЕ електронною поштою або під час лекцій у навчальному центрі.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568B1B9-D533-4525-889F-4B60B710F669}"/>
              </a:ext>
            </a:extLst>
          </p:cNvPr>
          <p:cNvSpPr/>
          <p:nvPr/>
        </p:nvSpPr>
        <p:spPr>
          <a:xfrm>
            <a:off x="151199" y="2880000"/>
            <a:ext cx="7511895" cy="1236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 до тестування відбувається самостійно. Працівники вивчають навчальні матеріали й проходять тести у зручний для себе час на </a:t>
            </a:r>
            <a:r>
              <a:rPr lang="uk-UA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комп'ютерах, підключених до внутрішньої мережі </a:t>
            </a:r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КП «Київтеплоенерго».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DD60C37D-8F9C-4E01-8E08-65E5E82D3CD1}"/>
              </a:ext>
            </a:extLst>
          </p:cNvPr>
          <p:cNvSpPr/>
          <p:nvPr/>
        </p:nvSpPr>
        <p:spPr>
          <a:xfrm>
            <a:off x="151198" y="4060497"/>
            <a:ext cx="6285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Новачки зазвичай витрачають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30–40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годин на самопідготовку, а досвідчені користувачі — </a:t>
            </a:r>
            <a:r>
              <a:rPr lang="ru-RU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8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годин.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6CF48A0-3558-4DA2-AA10-FC2600A53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501"/>
                    </a14:imgEffect>
                    <a14:imgEffect>
                      <a14:saturation sat="9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703" y="4791046"/>
            <a:ext cx="11705335" cy="1810669"/>
          </a:xfrm>
          <a:prstGeom prst="rect">
            <a:avLst/>
          </a:prstGeom>
          <a:ln w="38100">
            <a:solidFill>
              <a:srgbClr val="DEA900"/>
            </a:solidFill>
          </a:ln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6A7EB445-8D2F-41C1-9443-83E6903490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836740"/>
            <a:ext cx="4131831" cy="3738079"/>
          </a:xfrm>
          <a:prstGeom prst="rect">
            <a:avLst/>
          </a:prstGeom>
          <a:ln w="34925">
            <a:solidFill>
              <a:srgbClr val="DEA900"/>
            </a:solidFill>
          </a:ln>
        </p:spPr>
      </p:pic>
    </p:spTree>
    <p:extLst>
      <p:ext uri="{BB962C8B-B14F-4D97-AF65-F5344CB8AC3E}">
        <p14:creationId xmlns:p14="http://schemas.microsoft.com/office/powerpoint/2010/main" val="3158665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FF1CB0D-23DB-4186-A257-BDDF070859A8}"/>
              </a:ext>
            </a:extLst>
          </p:cNvPr>
          <p:cNvSpPr/>
          <p:nvPr/>
        </p:nvSpPr>
        <p:spPr>
          <a:xfrm>
            <a:off x="586154" y="1329473"/>
            <a:ext cx="101824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Працівники проходять тестування в системі АЕ очно в присутності члена комісії та представника служби охорони праці.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 проводиться в навчальному центрі або відповідних виробничих підрозділах. 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разі сумнівного результату можливе проведення співбесіди. 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32341E-A59A-4F8C-8E2C-E9D761A8AE60}"/>
              </a:ext>
            </a:extLst>
          </p:cNvPr>
          <p:cNvSpPr/>
          <p:nvPr/>
        </p:nvSpPr>
        <p:spPr>
          <a:xfrm>
            <a:off x="1547446" y="794714"/>
            <a:ext cx="92846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 ТЕСТУВАННЯ ТА СПІВБЕСІДИ ПРАЦІВНИКІВ У КОМІСІЯХ 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540E4E3-A70F-4A4F-8C36-6A287B344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551" y="3207700"/>
            <a:ext cx="6138551" cy="35098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8B4458-31CF-499D-854D-E02263B2E962}"/>
              </a:ext>
            </a:extLst>
          </p:cNvPr>
          <p:cNvSpPr/>
          <p:nvPr/>
        </p:nvSpPr>
        <p:spPr>
          <a:xfrm>
            <a:off x="586154" y="3638805"/>
            <a:ext cx="5172949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Щорічно перевірку знань проходять у :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●Центральній комісії  </a:t>
            </a:r>
            <a:r>
              <a:rPr lang="ru-RU" sz="2000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≈ 150–200</a:t>
            </a:r>
            <a:r>
              <a:rPr lang="ru-RU" sz="2000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 </a:t>
            </a:r>
          </a:p>
          <a:p>
            <a:endParaRPr lang="ru-RU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●6 Головних комісіях </a:t>
            </a:r>
            <a:r>
              <a:rPr lang="ru-RU" sz="2000" b="1" kern="0">
                <a:ln/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≈ 800</a:t>
            </a:r>
            <a:r>
              <a:rPr lang="ru-RU" sz="2000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kern="0">
                <a:ln/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працівників.</a:t>
            </a:r>
            <a:endParaRPr lang="uk-UA" b="1" kern="0">
              <a:ln/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720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08ED3A4-0D61-4932-AD01-F4A2777C1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  <a14:imgEffect>
                      <a14:colorTemperature colorTemp="2931"/>
                    </a14:imgEffect>
                    <a14:imgEffect>
                      <a14:saturation sat="2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616" y="2275878"/>
            <a:ext cx="12128364" cy="4524572"/>
          </a:xfrm>
          <a:prstGeom prst="rect">
            <a:avLst/>
          </a:prstGeom>
          <a:effectLst>
            <a:glow>
              <a:schemeClr val="tx1">
                <a:alpha val="32000"/>
              </a:schemeClr>
            </a:glow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6424CC8-8E50-42A5-BFF7-0DF88AE84C69}"/>
              </a:ext>
            </a:extLst>
          </p:cNvPr>
          <p:cNvSpPr/>
          <p:nvPr/>
        </p:nvSpPr>
        <p:spPr>
          <a:xfrm>
            <a:off x="792000" y="2275877"/>
            <a:ext cx="105109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>
                <a:solidFill>
                  <a:srgbClr val="002060"/>
                </a:solidFill>
              </a:rPr>
              <a:t>ЕФЕКТИВНІСТЬ, ОБ'ЄКТИВНІСТЬ, АКТУАЛЬНІСТЬ: АВТОЕКЗАМЕНАТОР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E72F629-89D9-48E0-9912-B1DAAE1639DA}"/>
              </a:ext>
            </a:extLst>
          </p:cNvPr>
          <p:cNvSpPr/>
          <p:nvPr/>
        </p:nvSpPr>
        <p:spPr>
          <a:xfrm>
            <a:off x="792000" y="2675151"/>
            <a:ext cx="115775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solidFill>
                  <a:srgbClr val="DEA900"/>
                </a:solidFill>
              </a:rPr>
              <a:t>Відповідність чинному законодавству, завжди актуальний навчальний матеріал.</a:t>
            </a:r>
          </a:p>
          <a:p>
            <a:r>
              <a:rPr lang="ru-RU" b="1" kern="0">
                <a:ln/>
                <a:solidFill>
                  <a:srgbClr val="080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 матеріал у системі відповідає чинному законодавству України та оперативно оновлюється фахівцями НВП «Протек» при внесенні змін до нормативних документів.</a:t>
            </a:r>
            <a:endParaRPr lang="uk-UA" b="1" kern="0">
              <a:ln/>
              <a:solidFill>
                <a:srgbClr val="08066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F879C9A-2168-4006-B9A7-9DEEB08E8788}"/>
              </a:ext>
            </a:extLst>
          </p:cNvPr>
          <p:cNvSpPr/>
          <p:nvPr/>
        </p:nvSpPr>
        <p:spPr>
          <a:xfrm>
            <a:off x="792000" y="4535684"/>
            <a:ext cx="11007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solidFill>
                  <a:srgbClr val="DEA900"/>
                </a:solidFill>
              </a:rPr>
              <a:t>Гнучкість у навчанні.</a:t>
            </a:r>
          </a:p>
          <a:p>
            <a:r>
              <a:rPr lang="ru-RU" b="1" kern="0">
                <a:ln/>
                <a:solidFill>
                  <a:srgbClr val="080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дозволяє формувати індивідуальні програми навчання відповідно до посад, професійних обов’язків і рівнів небезпеки.</a:t>
            </a:r>
            <a:endParaRPr lang="uk-UA" b="1" kern="0">
              <a:ln/>
              <a:solidFill>
                <a:srgbClr val="08066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C59FF3D-5F0F-45E1-8432-474E46EC3236}"/>
              </a:ext>
            </a:extLst>
          </p:cNvPr>
          <p:cNvSpPr/>
          <p:nvPr/>
        </p:nvSpPr>
        <p:spPr>
          <a:xfrm>
            <a:off x="792000" y="5518899"/>
            <a:ext cx="10785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solidFill>
                  <a:srgbClr val="DEA900"/>
                </a:solidFill>
              </a:rPr>
              <a:t>Об’єктивність перевірки знань .</a:t>
            </a:r>
          </a:p>
          <a:p>
            <a:r>
              <a:rPr lang="uk-UA" b="1" kern="0">
                <a:ln/>
                <a:solidFill>
                  <a:srgbClr val="080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Автоматичне тестування виключає людський фактор. Тести формуються випадково з бази питань, що унеможливлює запам’ятовування фіксованих відповідей.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5552863-5247-44DE-BAE2-96EDDE488CFE}"/>
              </a:ext>
            </a:extLst>
          </p:cNvPr>
          <p:cNvSpPr/>
          <p:nvPr/>
        </p:nvSpPr>
        <p:spPr>
          <a:xfrm>
            <a:off x="792000" y="3630165"/>
            <a:ext cx="10785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solidFill>
                  <a:srgbClr val="DEA900"/>
                </a:solidFill>
              </a:rPr>
              <a:t>Економія часу і ресурсів .</a:t>
            </a:r>
            <a:endParaRPr lang="uk-UA" b="1">
              <a:solidFill>
                <a:srgbClr val="DEA900"/>
              </a:solidFill>
            </a:endParaRPr>
          </a:p>
          <a:p>
            <a:r>
              <a:rPr lang="ru-RU" b="1">
                <a:solidFill>
                  <a:srgbClr val="DE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kern="0">
                <a:ln/>
                <a:solidFill>
                  <a:srgbClr val="08066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процесу зменшує тривалість організації навчання та перевірки знань. Це знижує навантаження на працівників служби охорони праці, викладачів і членів комісій. </a:t>
            </a:r>
          </a:p>
        </p:txBody>
      </p:sp>
    </p:spTree>
    <p:extLst>
      <p:ext uri="{BB962C8B-B14F-4D97-AF65-F5344CB8AC3E}">
        <p14:creationId xmlns:p14="http://schemas.microsoft.com/office/powerpoint/2010/main" val="1587207198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1557</TotalTime>
  <Words>832</Words>
  <Application>Microsoft Office PowerPoint</Application>
  <PresentationFormat>Широкоэкранный</PresentationFormat>
  <Paragraphs>73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</dc:creator>
  <cp:lastModifiedBy>ALLA KAPELIUSHKINA</cp:lastModifiedBy>
  <cp:revision>88</cp:revision>
  <dcterms:created xsi:type="dcterms:W3CDTF">2025-05-15T16:47:26Z</dcterms:created>
  <dcterms:modified xsi:type="dcterms:W3CDTF">2025-05-22T09:49:48Z</dcterms:modified>
</cp:coreProperties>
</file>