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60" r:id="rId4"/>
    <p:sldId id="263" r:id="rId5"/>
    <p:sldId id="261" r:id="rId6"/>
    <p:sldId id="264" r:id="rId7"/>
    <p:sldId id="265" r:id="rId8"/>
    <p:sldId id="268" r:id="rId9"/>
    <p:sldId id="269" r:id="rId10"/>
    <p:sldId id="270" r:id="rId11"/>
    <p:sldId id="271" r:id="rId12"/>
    <p:sldId id="272" r:id="rId13"/>
    <p:sldId id="273" r:id="rId14"/>
    <p:sldId id="274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EF89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84913" autoAdjust="0"/>
  </p:normalViewPr>
  <p:slideViewPr>
    <p:cSldViewPr snapToGrid="0">
      <p:cViewPr varScale="1">
        <p:scale>
          <a:sx n="86" d="100"/>
          <a:sy n="86" d="100"/>
        </p:scale>
        <p:origin x="562" y="-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0DE738-D997-4993-B7BE-DE487E105D6A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064179-5391-4F2B-B926-96404EAFA09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53191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0064179-5391-4F2B-B926-96404EAFA090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0691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776462-7A68-4A5F-B522-A536FFAFC7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1C1E858-6664-4022-8B23-F4C1B6FC13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3E3F394-5578-4042-A263-22C1D375E8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AC3ABB-CEDC-48BC-8275-0637FC4E0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DDAE39-D64E-49B6-B4BE-9B95F7820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331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B3AE4A-172A-4546-B13C-6079B027DA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A2FC774-FF59-4277-8333-7380AF8915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449CE15-AA18-4B05-9543-8FBE59A5C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C1654AB-2548-4780-A195-925BC7528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086DB-1378-40B2-827E-376F8E24F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2810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2D090C-340A-40C7-B532-4A164ABB0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396A3B-052F-4358-BD04-F7497A900A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44598B-703F-41B6-BA4D-9A04B2A0E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471F62-7DC2-4AF5-A49E-46BD9F646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6C5BF13-569D-48C2-ADB6-DD5AEB7BA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2125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0B09E7-0F58-4387-8F98-39F768EDA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6BB86E-F00F-4B83-96CB-3D721D288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E03024B-3CCD-49A8-A61C-278475A462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F6E4BDF-DAF0-4C01-A6FF-7FC084420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6A8691A-919A-4034-865B-39ACC124E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09CCC02-2284-4D7C-893F-0A5C6890A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4484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336259-3C7F-46DC-BFEF-67BBB4DDF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207EEC6-D24A-4088-90EE-24FB469F6A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0461526-6893-4586-A19A-0E8F861F19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F7ED133-3422-46B5-AC59-C27E0A00BC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46829B1-DD39-47F6-BFC5-831ECE9DC2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98593D47-2FC3-47FD-8A4A-2E02CDF16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ED4D6DF-CE51-4B2E-8B10-8460D45C2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4FC368E-1C5A-4E9F-908F-050F0102F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67842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1F2469-8A16-4D53-8A54-376B41C57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BAB572A-267A-42C8-BC60-619C95A85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BC335DD-2ADC-4C6F-867D-83E58234C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72BDF3C-5EAD-4505-8E88-5F843720E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0192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6661413-4FE7-4988-83D6-6D2018E4D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1E12E81-5352-476D-84D6-98C66D23B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D907B5C-7CDB-40B7-954B-1FAE17E63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39503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FD962-085F-4B31-8C05-C0475F1BA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1B03EE7-C8D1-4894-A4BE-CA16F53D34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78BCE30-0858-41EA-8BC3-742E1D4B5A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2DFF74F-75D7-4B6C-A065-17DF9A07F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87D6F1B-2AF0-4F42-845D-7B63E0E94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F198896-EF8F-404B-A471-43FA498D5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5953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F1271A-9507-4C41-B649-4D5C5A398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F9129AA-2C97-4831-B7E9-B845CF518D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4B7A0C3-136B-4564-849A-F9FA43599A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EF53D33-05F9-46A4-B340-D2CCC2AE0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68309A8-578A-4536-96FC-61E9BDF9B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096A6B4-FEBD-4BB0-83AE-36A3159F6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34236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523D2D-A092-44EE-B946-B81458CE5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9D2EA00-1F03-4BC1-999C-1561989FBB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BE2873-CECA-4E01-9859-0F0EB2C9C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7EA969-F307-4F8E-A522-A0B571FA8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7E7E866-D6D6-4219-962F-220B5D564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02005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427BEFF-BB87-4AE2-8CF6-8C2D8602B5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29BD54B-3915-4D3A-BE6C-D8EC660765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C86041-C968-4077-821C-1AF98FAD6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8FA4FCE-1779-4F84-9430-513E5FC810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9A5489F-CA11-4329-9377-10B8737D8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19880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28C7CE-BC7B-4E3B-A843-1E9E55FBB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1E0B9F8-AAD6-4710-A0AD-863D45F536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56422A-FBBE-4164-8B75-930C49BD03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AC22BC-F3B0-4AC5-97AA-EBEDB7A61FF9}" type="datetimeFigureOut">
              <a:rPr lang="uk-UA" smtClean="0"/>
              <a:t>22.05.2025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C33480-48BE-4FF4-94F2-A9C6EF2655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DF49CF-4B0B-4E5B-B075-AB94A469A7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62C7F-55A1-43E8-9A4E-50A01B8D720C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864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sea.61@ukr.net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25A9270-7541-4078-968E-7A07B34EB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228" y="42332"/>
            <a:ext cx="8421273" cy="6498589"/>
          </a:xfrm>
          <a:prstGeom prst="rect">
            <a:avLst/>
          </a:prstGeom>
          <a:ln w="82550" cmpd="thickThin"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3500000" scaled="1"/>
              <a:tileRect/>
            </a:gradFill>
          </a:ln>
          <a:effectLst>
            <a:reflection blurRad="800100" stA="50000" endA="295" endPos="92000" dist="685800" dir="5400000" sy="-100000" algn="bl" rotWithShape="0"/>
          </a:effec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CC2F674-837F-4036-8506-31364092BF4A}"/>
              </a:ext>
            </a:extLst>
          </p:cNvPr>
          <p:cNvSpPr/>
          <p:nvPr/>
        </p:nvSpPr>
        <p:spPr>
          <a:xfrm>
            <a:off x="1970960" y="2967335"/>
            <a:ext cx="184731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endParaRPr lang="uk-UA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ACAF1B5-CE65-4560-B3FA-2BBD4A3E57DC}"/>
              </a:ext>
            </a:extLst>
          </p:cNvPr>
          <p:cNvSpPr/>
          <p:nvPr/>
        </p:nvSpPr>
        <p:spPr>
          <a:xfrm>
            <a:off x="1474228" y="3099816"/>
            <a:ext cx="862464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00" b="1">
                <a:ln/>
                <a:solidFill>
                  <a:schemeClr val="accent2">
                    <a:lumMod val="75000"/>
                  </a:schemeClr>
                </a:solidFill>
              </a:rPr>
              <a:t>Використання </a:t>
            </a:r>
            <a:r>
              <a:rPr lang="ru-RU" sz="4000" b="1" cap="none" spc="0">
                <a:ln/>
                <a:solidFill>
                  <a:schemeClr val="accent2">
                    <a:lumMod val="75000"/>
                  </a:schemeClr>
                </a:solidFill>
                <a:effectLst/>
              </a:rPr>
              <a:t>ІТ-технологій </a:t>
            </a:r>
          </a:p>
          <a:p>
            <a:pPr algn="ctr"/>
            <a:r>
              <a:rPr lang="ru-RU" sz="4000" b="1" cap="none" spc="0">
                <a:ln/>
                <a:solidFill>
                  <a:schemeClr val="accent2">
                    <a:lumMod val="75000"/>
                  </a:schemeClr>
                </a:solidFill>
                <a:effectLst/>
              </a:rPr>
              <a:t>в процесі підготовки персоналу </a:t>
            </a:r>
          </a:p>
          <a:p>
            <a:pPr algn="ctr"/>
            <a:r>
              <a:rPr lang="ru-RU" sz="4000" b="1" cap="none" spc="0">
                <a:ln/>
                <a:solidFill>
                  <a:schemeClr val="accent2">
                    <a:lumMod val="75000"/>
                  </a:schemeClr>
                </a:solidFill>
                <a:effectLst/>
              </a:rPr>
              <a:t>з питань</a:t>
            </a:r>
            <a:r>
              <a:rPr lang="en-US" sz="4000" b="1" cap="none" spc="0">
                <a:ln/>
                <a:solidFill>
                  <a:schemeClr val="accent2">
                    <a:lumMod val="75000"/>
                  </a:schemeClr>
                </a:solidFill>
                <a:effectLst/>
              </a:rPr>
              <a:t> </a:t>
            </a:r>
            <a:r>
              <a:rPr lang="ru-RU" sz="4000" b="1" cap="none" spc="0">
                <a:ln/>
                <a:solidFill>
                  <a:schemeClr val="accent2">
                    <a:lumMod val="75000"/>
                  </a:schemeClr>
                </a:solidFill>
                <a:effectLst/>
              </a:rPr>
              <a:t> охорони праці</a:t>
            </a:r>
            <a:endParaRPr lang="uk-UA" sz="4000" b="1" cap="none" spc="0">
              <a:ln/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278391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9E0ED0F-2AA6-4900-85C4-BA4C78A0722F}"/>
              </a:ext>
            </a:extLst>
          </p:cNvPr>
          <p:cNvSpPr/>
          <p:nvPr/>
        </p:nvSpPr>
        <p:spPr>
          <a:xfrm>
            <a:off x="283464" y="886969"/>
            <a:ext cx="11301984" cy="53245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6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Види комп'ютерних навчальних систем</a:t>
            </a:r>
          </a:p>
          <a:p>
            <a:pPr algn="ctr"/>
            <a:endParaRPr lang="ru-RU" sz="2600" b="1">
              <a:ln/>
            </a:endParaRPr>
          </a:p>
          <a:p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1.Універсальні системи. </a:t>
            </a:r>
          </a:p>
          <a:p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(Призначені для навчання за будь-якою тематикою.)</a:t>
            </a:r>
          </a:p>
          <a:p>
            <a:endParaRPr lang="ru-RU" sz="24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1.1.  Багатофункціональні: </a:t>
            </a:r>
            <a:r>
              <a:rPr lang="de-DE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Moodle, Collaborator.</a:t>
            </a:r>
          </a:p>
          <a:p>
            <a:r>
              <a:rPr lang="de-DE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1.2.  </a:t>
            </a:r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Вузькофункціональні (тестові): </a:t>
            </a:r>
            <a:r>
              <a:rPr lang="de-DE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Google Forms</a:t>
            </a:r>
            <a:endParaRPr lang="uk-UA" sz="24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de-DE" sz="24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2. Спеціалізовані системи. </a:t>
            </a:r>
          </a:p>
          <a:p>
            <a:r>
              <a:rPr lang="ru-RU" sz="24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(Призначені для навчання з охорони праці)</a:t>
            </a:r>
          </a:p>
          <a:p>
            <a:endParaRPr lang="ru-RU" sz="2400" b="1">
              <a:ln/>
              <a:solidFill>
                <a:srgbClr val="EF89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2.1 Багатофункціональні: Автоекзаменатор «Охорона праці»</a:t>
            </a:r>
          </a:p>
          <a:p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2.3 Тематичні – мультимедійні навчальні курси за різними темами з охорони праці</a:t>
            </a:r>
          </a:p>
        </p:txBody>
      </p:sp>
    </p:spTree>
    <p:extLst>
      <p:ext uri="{BB962C8B-B14F-4D97-AF65-F5344CB8AC3E}">
        <p14:creationId xmlns:p14="http://schemas.microsoft.com/office/powerpoint/2010/main" val="1222282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40BF302-42AC-4DDF-875A-CA4DE4696F55}"/>
              </a:ext>
            </a:extLst>
          </p:cNvPr>
          <p:cNvSpPr/>
          <p:nvPr/>
        </p:nvSpPr>
        <p:spPr>
          <a:xfrm>
            <a:off x="329841" y="767186"/>
            <a:ext cx="11144608" cy="12618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Критерії, за якими порівняємо навчальні системи</a:t>
            </a:r>
          </a:p>
          <a:p>
            <a:pPr algn="ctr"/>
            <a:endParaRPr lang="ru-RU" sz="4400" b="1">
              <a:ln/>
              <a:solidFill>
                <a:schemeClr val="accent4"/>
              </a:solidFill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5F63627-DAFC-40D2-AD13-50E4A7C68C07}"/>
              </a:ext>
            </a:extLst>
          </p:cNvPr>
          <p:cNvSpPr>
            <a:spLocks noChangeAspect="1"/>
          </p:cNvSpPr>
          <p:nvPr/>
        </p:nvSpPr>
        <p:spPr>
          <a:xfrm>
            <a:off x="201054" y="2026922"/>
            <a:ext cx="7744461" cy="567294"/>
          </a:xfrm>
          <a:prstGeom prst="rect">
            <a:avLst/>
          </a:prstGeom>
          <a:noFill/>
          <a:ln w="22225" cap="rnd" cmpd="tri">
            <a:solidFill>
              <a:schemeClr val="accent2">
                <a:lumMod val="60000"/>
                <a:lumOff val="40000"/>
                <a:alpha val="95000"/>
              </a:schemeClr>
            </a:solidFill>
            <a:miter lim="800000"/>
          </a:ln>
        </p:spPr>
        <p:txBody>
          <a:bodyPr wrap="square" lIns="36000" tIns="36000" rIns="36000" bIns="36000" anchor="ctr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>
                <a:ln>
                  <a:solidFill>
                    <a:srgbClr val="FFC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навчального матеріалу</a:t>
            </a:r>
            <a:endParaRPr lang="ru-RU" sz="3600" b="1">
              <a:ln>
                <a:solidFill>
                  <a:srgbClr val="FFC000"/>
                </a:solidFill>
              </a:ln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1E6963F-92D4-45A9-B186-A50B6C713CA5}"/>
              </a:ext>
            </a:extLst>
          </p:cNvPr>
          <p:cNvSpPr>
            <a:spLocks noChangeAspect="1"/>
          </p:cNvSpPr>
          <p:nvPr/>
        </p:nvSpPr>
        <p:spPr>
          <a:xfrm>
            <a:off x="3847041" y="3120561"/>
            <a:ext cx="7034247" cy="565146"/>
          </a:xfrm>
          <a:prstGeom prst="rect">
            <a:avLst/>
          </a:prstGeom>
          <a:noFill/>
          <a:ln w="22225" cap="rnd" cmpd="tri">
            <a:solidFill>
              <a:schemeClr val="accent2">
                <a:lumMod val="60000"/>
                <a:lumOff val="40000"/>
                <a:alpha val="95000"/>
              </a:schemeClr>
            </a:solidFill>
            <a:miter lim="800000"/>
          </a:ln>
        </p:spPr>
        <p:txBody>
          <a:bodyPr wrap="square" lIns="36000" tIns="36000" rIns="36000" bIns="36000" anchor="ctr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>
                <a:ln>
                  <a:solidFill>
                    <a:srgbClr val="FFC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Підтримка процесу підготовки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07EFFB9-6B12-4C47-A993-5B0A91493703}"/>
              </a:ext>
            </a:extLst>
          </p:cNvPr>
          <p:cNvSpPr>
            <a:spLocks noChangeAspect="1"/>
          </p:cNvSpPr>
          <p:nvPr/>
        </p:nvSpPr>
        <p:spPr>
          <a:xfrm>
            <a:off x="329841" y="4128225"/>
            <a:ext cx="7034400" cy="565146"/>
          </a:xfrm>
          <a:prstGeom prst="rect">
            <a:avLst/>
          </a:prstGeom>
          <a:noFill/>
          <a:ln w="22225" cap="rnd" cmpd="tri">
            <a:solidFill>
              <a:schemeClr val="accent2">
                <a:lumMod val="60000"/>
                <a:lumOff val="40000"/>
                <a:alpha val="95000"/>
              </a:schemeClr>
            </a:solidFill>
            <a:miter lim="800000"/>
          </a:ln>
        </p:spPr>
        <p:txBody>
          <a:bodyPr wrap="square" lIns="36000" tIns="36000" rIns="36000" bIns="36000" anchor="ctr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>
                <a:ln>
                  <a:solidFill>
                    <a:srgbClr val="FFC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Аналітика та звітність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85193C9-68F1-4096-B938-8BF72D4ED569}"/>
              </a:ext>
            </a:extLst>
          </p:cNvPr>
          <p:cNvSpPr>
            <a:spLocks noChangeAspect="1"/>
          </p:cNvSpPr>
          <p:nvPr/>
        </p:nvSpPr>
        <p:spPr>
          <a:xfrm>
            <a:off x="2405676" y="5525668"/>
            <a:ext cx="8531614" cy="565146"/>
          </a:xfrm>
          <a:prstGeom prst="rect">
            <a:avLst/>
          </a:prstGeom>
          <a:noFill/>
          <a:ln w="22225" cap="rnd" cmpd="tri">
            <a:solidFill>
              <a:schemeClr val="accent2">
                <a:lumMod val="60000"/>
                <a:lumOff val="40000"/>
                <a:alpha val="95000"/>
              </a:schemeClr>
            </a:solidFill>
            <a:miter lim="800000"/>
          </a:ln>
        </p:spPr>
        <p:txBody>
          <a:bodyPr wrap="square" lIns="36000" tIns="36000" rIns="36000" bIns="36000" anchor="ctr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>
                <a:ln>
                  <a:solidFill>
                    <a:srgbClr val="FFC000"/>
                  </a:solidFill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Трудоміскість впровадження і експлуатації</a:t>
            </a:r>
          </a:p>
        </p:txBody>
      </p:sp>
    </p:spTree>
    <p:extLst>
      <p:ext uri="{BB962C8B-B14F-4D97-AF65-F5344CB8AC3E}">
        <p14:creationId xmlns:p14="http://schemas.microsoft.com/office/powerpoint/2010/main" val="11480609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8AB6056D-D03C-4000-883A-0545263938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6114863"/>
              </p:ext>
            </p:extLst>
          </p:nvPr>
        </p:nvGraphicFramePr>
        <p:xfrm>
          <a:off x="540000" y="1620000"/>
          <a:ext cx="11145475" cy="4879536"/>
        </p:xfrm>
        <a:graphic>
          <a:graphicData uri="http://schemas.openxmlformats.org/drawingml/2006/table">
            <a:tbl>
              <a:tblPr firstRow="1" firstCol="1" bandRow="1"/>
              <a:tblGrid>
                <a:gridCol w="2422337">
                  <a:extLst>
                    <a:ext uri="{9D8B030D-6E8A-4147-A177-3AD203B41FA5}">
                      <a16:colId xmlns:a16="http://schemas.microsoft.com/office/drawing/2014/main" val="2794064539"/>
                    </a:ext>
                  </a:extLst>
                </a:gridCol>
                <a:gridCol w="2227593">
                  <a:extLst>
                    <a:ext uri="{9D8B030D-6E8A-4147-A177-3AD203B41FA5}">
                      <a16:colId xmlns:a16="http://schemas.microsoft.com/office/drawing/2014/main" val="1309482598"/>
                    </a:ext>
                  </a:extLst>
                </a:gridCol>
                <a:gridCol w="2318532">
                  <a:extLst>
                    <a:ext uri="{9D8B030D-6E8A-4147-A177-3AD203B41FA5}">
                      <a16:colId xmlns:a16="http://schemas.microsoft.com/office/drawing/2014/main" val="3009466305"/>
                    </a:ext>
                  </a:extLst>
                </a:gridCol>
                <a:gridCol w="162560">
                  <a:extLst>
                    <a:ext uri="{9D8B030D-6E8A-4147-A177-3AD203B41FA5}">
                      <a16:colId xmlns:a16="http://schemas.microsoft.com/office/drawing/2014/main" val="2047126041"/>
                    </a:ext>
                  </a:extLst>
                </a:gridCol>
                <a:gridCol w="2097081">
                  <a:extLst>
                    <a:ext uri="{9D8B030D-6E8A-4147-A177-3AD203B41FA5}">
                      <a16:colId xmlns:a16="http://schemas.microsoft.com/office/drawing/2014/main" val="4083713003"/>
                    </a:ext>
                  </a:extLst>
                </a:gridCol>
                <a:gridCol w="1917372">
                  <a:extLst>
                    <a:ext uri="{9D8B030D-6E8A-4147-A177-3AD203B41FA5}">
                      <a16:colId xmlns:a16="http://schemas.microsoft.com/office/drawing/2014/main" val="3758336878"/>
                    </a:ext>
                  </a:extLst>
                </a:gridCol>
              </a:tblGrid>
              <a:tr h="93058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800" b="1" kern="1200">
                        <a:ln/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kern="1200">
                          <a:ln/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Moodle</a:t>
                      </a: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kern="1200">
                          <a:ln/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Collaborator</a:t>
                      </a: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kern="1200">
                          <a:ln/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Автоекзаменатор</a:t>
                      </a: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 kern="1200">
                          <a:ln/>
                          <a:solidFill>
                            <a:schemeClr val="accent2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Google Forms</a:t>
                      </a:r>
                      <a:endParaRPr lang="uk-UA" sz="1800" b="1" kern="1200">
                        <a:ln/>
                        <a:solidFill>
                          <a:schemeClr val="accent2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602840"/>
                  </a:ext>
                </a:extLst>
              </a:tr>
              <a:tr h="103817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kern="1200">
                          <a:ln/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Конструктор навчального матеріалу</a:t>
                      </a: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Навчальні тексти, тестові завдання, мультімедіа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Навчальні тексти, тестові завдання, мультімедіа 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Навчальні тексти, тестові завдання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Тестові завдання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7166174"/>
                  </a:ext>
                </a:extLst>
              </a:tr>
              <a:tr h="1186281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kern="1200">
                          <a:ln/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Наявність готового навчального матеріалу</a:t>
                      </a: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Відсутній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Відсутній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нормативних документів і </a:t>
                      </a:r>
                      <a:r>
                        <a:rPr lang="uk-UA" sz="180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50 000 </a:t>
                      </a: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тестових завдань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Відсутній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6228813"/>
                  </a:ext>
                </a:extLst>
              </a:tr>
              <a:tr h="1038172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kern="1200">
                          <a:ln/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Створення програм навчання</a:t>
                      </a: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Програми з умовними переходами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Програми з умовними переходами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Програми без умовних переходів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передбачено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1629546"/>
                  </a:ext>
                </a:extLst>
              </a:tr>
              <a:tr h="686328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 kern="1200">
                          <a:ln/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Налаштування способу тестування</a:t>
                      </a: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Частково передбачено</a:t>
                      </a:r>
                      <a:endParaRPr lang="uk-UA" sz="1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6523576"/>
                  </a:ext>
                </a:extLst>
              </a:tr>
            </a:tbl>
          </a:graphicData>
        </a:graphic>
      </p:graphicFrame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99AEAF9-52FA-4096-9C1F-36FA5A95278F}"/>
              </a:ext>
            </a:extLst>
          </p:cNvPr>
          <p:cNvSpPr/>
          <p:nvPr/>
        </p:nvSpPr>
        <p:spPr>
          <a:xfrm>
            <a:off x="311718" y="941487"/>
            <a:ext cx="11144608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6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навчального матеріалу</a:t>
            </a:r>
            <a:endParaRPr lang="ru-RU" sz="4400" b="1">
              <a:ln/>
              <a:solidFill>
                <a:schemeClr val="accent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70453C1C-D947-4FCA-AFA7-FFBA51B4DD9A}"/>
              </a:ext>
            </a:extLst>
          </p:cNvPr>
          <p:cNvCxnSpPr>
            <a:cxnSpLocks/>
          </p:cNvCxnSpPr>
          <p:nvPr/>
        </p:nvCxnSpPr>
        <p:spPr>
          <a:xfrm>
            <a:off x="611021" y="1687980"/>
            <a:ext cx="2256466" cy="806645"/>
          </a:xfrm>
          <a:prstGeom prst="line">
            <a:avLst/>
          </a:prstGeom>
          <a:ln w="2222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F8B2DED-13B4-439A-929D-F6786D4D4369}"/>
              </a:ext>
            </a:extLst>
          </p:cNvPr>
          <p:cNvSpPr txBox="1"/>
          <p:nvPr/>
        </p:nvSpPr>
        <p:spPr>
          <a:xfrm>
            <a:off x="540000" y="2125293"/>
            <a:ext cx="1935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56508C9-5A04-4533-AFAC-94E10DC95670}"/>
              </a:ext>
            </a:extLst>
          </p:cNvPr>
          <p:cNvSpPr txBox="1"/>
          <p:nvPr/>
        </p:nvSpPr>
        <p:spPr>
          <a:xfrm>
            <a:off x="1516543" y="1737909"/>
            <a:ext cx="170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</a:p>
        </p:txBody>
      </p:sp>
    </p:spTree>
    <p:extLst>
      <p:ext uri="{BB962C8B-B14F-4D97-AF65-F5344CB8AC3E}">
        <p14:creationId xmlns:p14="http://schemas.microsoft.com/office/powerpoint/2010/main" val="306765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74251FB-179F-4784-AF5C-ADED3B757C90}"/>
              </a:ext>
            </a:extLst>
          </p:cNvPr>
          <p:cNvSpPr/>
          <p:nvPr/>
        </p:nvSpPr>
        <p:spPr>
          <a:xfrm>
            <a:off x="329841" y="767186"/>
            <a:ext cx="11144608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600" b="1">
                <a:ln/>
              </a:rPr>
              <a:t>Підтримка процесу підготовки</a:t>
            </a:r>
            <a:endParaRPr lang="ru-RU" sz="4400" b="1">
              <a:ln/>
              <a:solidFill>
                <a:schemeClr val="accent4"/>
              </a:solidFill>
            </a:endParaRP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F82EA9CD-ED26-44C6-98FA-04ABE93D85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5489548"/>
              </p:ext>
            </p:extLst>
          </p:nvPr>
        </p:nvGraphicFramePr>
        <p:xfrm>
          <a:off x="967665" y="1669003"/>
          <a:ext cx="10715349" cy="3728620"/>
        </p:xfrm>
        <a:graphic>
          <a:graphicData uri="http://schemas.openxmlformats.org/drawingml/2006/table">
            <a:tbl>
              <a:tblPr firstRow="1" firstCol="1" bandRow="1"/>
              <a:tblGrid>
                <a:gridCol w="2330139">
                  <a:extLst>
                    <a:ext uri="{9D8B030D-6E8A-4147-A177-3AD203B41FA5}">
                      <a16:colId xmlns:a16="http://schemas.microsoft.com/office/drawing/2014/main" val="4287173596"/>
                    </a:ext>
                  </a:extLst>
                </a:gridCol>
                <a:gridCol w="2142807">
                  <a:extLst>
                    <a:ext uri="{9D8B030D-6E8A-4147-A177-3AD203B41FA5}">
                      <a16:colId xmlns:a16="http://schemas.microsoft.com/office/drawing/2014/main" val="2432306738"/>
                    </a:ext>
                  </a:extLst>
                </a:gridCol>
                <a:gridCol w="2104026">
                  <a:extLst>
                    <a:ext uri="{9D8B030D-6E8A-4147-A177-3AD203B41FA5}">
                      <a16:colId xmlns:a16="http://schemas.microsoft.com/office/drawing/2014/main" val="3045970397"/>
                    </a:ext>
                  </a:extLst>
                </a:gridCol>
                <a:gridCol w="276724">
                  <a:extLst>
                    <a:ext uri="{9D8B030D-6E8A-4147-A177-3AD203B41FA5}">
                      <a16:colId xmlns:a16="http://schemas.microsoft.com/office/drawing/2014/main" val="2462835220"/>
                    </a:ext>
                  </a:extLst>
                </a:gridCol>
                <a:gridCol w="2017262">
                  <a:extLst>
                    <a:ext uri="{9D8B030D-6E8A-4147-A177-3AD203B41FA5}">
                      <a16:colId xmlns:a16="http://schemas.microsoft.com/office/drawing/2014/main" val="2824741927"/>
                    </a:ext>
                  </a:extLst>
                </a:gridCol>
                <a:gridCol w="1844391">
                  <a:extLst>
                    <a:ext uri="{9D8B030D-6E8A-4147-A177-3AD203B41FA5}">
                      <a16:colId xmlns:a16="http://schemas.microsoft.com/office/drawing/2014/main" val="4186513627"/>
                    </a:ext>
                  </a:extLst>
                </a:gridCol>
              </a:tblGrid>
              <a:tr h="11339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rgbClr val="C55A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Moodle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rgbClr val="C55A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Collaborator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ln>
                            <a:noFill/>
                          </a:ln>
                          <a:solidFill>
                            <a:srgbClr val="C55A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rgbClr val="C55A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Автоекзаменатор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ln>
                            <a:noFill/>
                          </a:ln>
                          <a:solidFill>
                            <a:srgbClr val="C55A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Google Forms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7408005"/>
                  </a:ext>
                </a:extLst>
              </a:tr>
              <a:tr h="7386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Навчання і перевірка знань</a:t>
                      </a:r>
                      <a:endParaRPr lang="uk-UA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Тільки тестування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8994943"/>
                  </a:ext>
                </a:extLst>
              </a:tr>
              <a:tr h="11173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Регламентні навчання*</a:t>
                      </a:r>
                      <a:endParaRPr lang="uk-UA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Передбачено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Передбачено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Передбачено проведення інструктажів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передбачено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3871636"/>
                  </a:ext>
                </a:extLst>
              </a:tr>
              <a:tr h="7386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Механізми мотивації**</a:t>
                      </a:r>
                      <a:endParaRPr lang="uk-UA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Реалізовані рейтинги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передбачено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60786168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7524926-A0C0-41AF-88D6-423EFE358522}"/>
              </a:ext>
            </a:extLst>
          </p:cNvPr>
          <p:cNvSpPr/>
          <p:nvPr/>
        </p:nvSpPr>
        <p:spPr>
          <a:xfrm>
            <a:off x="896645" y="5629149"/>
            <a:ext cx="64274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* Регламентні навчання – це адаптаційних курси, тренінги, інструктажі</a:t>
            </a:r>
          </a:p>
          <a:p>
            <a:r>
              <a:rPr lang="uk-UA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** Механізми мотивації: бейджі, гейміфікація, рейтинги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B6AC8C62-7D20-4129-B253-C32474293229}"/>
              </a:ext>
            </a:extLst>
          </p:cNvPr>
          <p:cNvCxnSpPr/>
          <p:nvPr/>
        </p:nvCxnSpPr>
        <p:spPr>
          <a:xfrm>
            <a:off x="1047565" y="1740023"/>
            <a:ext cx="2246051" cy="985422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E16B0644-40A9-4FE2-A6AF-92C20E5E6647}"/>
              </a:ext>
            </a:extLst>
          </p:cNvPr>
          <p:cNvSpPr txBox="1"/>
          <p:nvPr/>
        </p:nvSpPr>
        <p:spPr>
          <a:xfrm>
            <a:off x="1154097" y="2272683"/>
            <a:ext cx="146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83D949-EABD-4860-814E-3B3F2FB23E51}"/>
              </a:ext>
            </a:extLst>
          </p:cNvPr>
          <p:cNvSpPr txBox="1"/>
          <p:nvPr/>
        </p:nvSpPr>
        <p:spPr>
          <a:xfrm>
            <a:off x="1873189" y="1811045"/>
            <a:ext cx="13050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</a:p>
        </p:txBody>
      </p:sp>
    </p:spTree>
    <p:extLst>
      <p:ext uri="{BB962C8B-B14F-4D97-AF65-F5344CB8AC3E}">
        <p14:creationId xmlns:p14="http://schemas.microsoft.com/office/powerpoint/2010/main" val="3474388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12E83009-9E11-407A-B793-7EAA199265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441599"/>
              </p:ext>
            </p:extLst>
          </p:nvPr>
        </p:nvGraphicFramePr>
        <p:xfrm>
          <a:off x="298881" y="2405850"/>
          <a:ext cx="11594237" cy="3542189"/>
        </p:xfrm>
        <a:graphic>
          <a:graphicData uri="http://schemas.openxmlformats.org/drawingml/2006/table">
            <a:tbl>
              <a:tblPr firstRow="1" firstCol="1" bandRow="1"/>
              <a:tblGrid>
                <a:gridCol w="2335173">
                  <a:extLst>
                    <a:ext uri="{9D8B030D-6E8A-4147-A177-3AD203B41FA5}">
                      <a16:colId xmlns:a16="http://schemas.microsoft.com/office/drawing/2014/main" val="345983057"/>
                    </a:ext>
                  </a:extLst>
                </a:gridCol>
                <a:gridCol w="2233489">
                  <a:extLst>
                    <a:ext uri="{9D8B030D-6E8A-4147-A177-3AD203B41FA5}">
                      <a16:colId xmlns:a16="http://schemas.microsoft.com/office/drawing/2014/main" val="3795115687"/>
                    </a:ext>
                  </a:extLst>
                </a:gridCol>
                <a:gridCol w="1928435">
                  <a:extLst>
                    <a:ext uri="{9D8B030D-6E8A-4147-A177-3AD203B41FA5}">
                      <a16:colId xmlns:a16="http://schemas.microsoft.com/office/drawing/2014/main" val="4180646242"/>
                    </a:ext>
                  </a:extLst>
                </a:gridCol>
                <a:gridCol w="326538">
                  <a:extLst>
                    <a:ext uri="{9D8B030D-6E8A-4147-A177-3AD203B41FA5}">
                      <a16:colId xmlns:a16="http://schemas.microsoft.com/office/drawing/2014/main" val="828751148"/>
                    </a:ext>
                  </a:extLst>
                </a:gridCol>
                <a:gridCol w="2537829">
                  <a:extLst>
                    <a:ext uri="{9D8B030D-6E8A-4147-A177-3AD203B41FA5}">
                      <a16:colId xmlns:a16="http://schemas.microsoft.com/office/drawing/2014/main" val="979693370"/>
                    </a:ext>
                  </a:extLst>
                </a:gridCol>
                <a:gridCol w="2232773">
                  <a:extLst>
                    <a:ext uri="{9D8B030D-6E8A-4147-A177-3AD203B41FA5}">
                      <a16:colId xmlns:a16="http://schemas.microsoft.com/office/drawing/2014/main" val="2513166642"/>
                    </a:ext>
                  </a:extLst>
                </a:gridCol>
              </a:tblGrid>
              <a:tr h="15381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rgbClr val="C55A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Moodle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rgbClr val="C55A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Collaborator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ln>
                            <a:noFill/>
                          </a:ln>
                          <a:solidFill>
                            <a:srgbClr val="C55A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rgbClr val="C55A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Автоекзаменатор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ln>
                            <a:noFill/>
                          </a:ln>
                          <a:solidFill>
                            <a:srgbClr val="C55A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Google Forms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789969"/>
                  </a:ext>
                </a:extLst>
              </a:tr>
              <a:tr h="10020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Звіти</a:t>
                      </a:r>
                      <a:endParaRPr lang="uk-UA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Формуються в Excel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89681362"/>
                  </a:ext>
                </a:extLst>
              </a:tr>
              <a:tr h="100202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Відстеження прогресу</a:t>
                      </a:r>
                      <a:endParaRPr lang="uk-UA" sz="11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Реалізовано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передбачено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2514812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39F2EED-35C0-494B-935C-A05E8D4191ED}"/>
              </a:ext>
            </a:extLst>
          </p:cNvPr>
          <p:cNvSpPr/>
          <p:nvPr/>
        </p:nvSpPr>
        <p:spPr>
          <a:xfrm>
            <a:off x="275208" y="1228824"/>
            <a:ext cx="11144608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600" b="1">
                <a:ln/>
              </a:rPr>
              <a:t>Аналітика та звітність</a:t>
            </a:r>
          </a:p>
          <a:p>
            <a:pPr algn="ctr"/>
            <a:r>
              <a:rPr lang="ru-RU" sz="2600" b="1">
                <a:ln/>
              </a:rPr>
              <a:t> </a:t>
            </a:r>
            <a:endParaRPr lang="ru-RU" sz="4400" b="1">
              <a:ln/>
              <a:solidFill>
                <a:schemeClr val="accent4"/>
              </a:solidFill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74762215-680E-4273-8CF0-D159DEDAD816}"/>
              </a:ext>
            </a:extLst>
          </p:cNvPr>
          <p:cNvCxnSpPr>
            <a:cxnSpLocks/>
          </p:cNvCxnSpPr>
          <p:nvPr/>
        </p:nvCxnSpPr>
        <p:spPr>
          <a:xfrm>
            <a:off x="322555" y="2485748"/>
            <a:ext cx="2260847" cy="1429304"/>
          </a:xfrm>
          <a:prstGeom prst="line">
            <a:avLst/>
          </a:prstGeom>
          <a:ln w="22225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008541EF-1778-418F-9976-3B56E31EE96A}"/>
              </a:ext>
            </a:extLst>
          </p:cNvPr>
          <p:cNvSpPr txBox="1"/>
          <p:nvPr/>
        </p:nvSpPr>
        <p:spPr>
          <a:xfrm>
            <a:off x="541538" y="3443680"/>
            <a:ext cx="17133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BA1FE6-028A-40C7-A670-96159047A8E5}"/>
              </a:ext>
            </a:extLst>
          </p:cNvPr>
          <p:cNvSpPr txBox="1"/>
          <p:nvPr/>
        </p:nvSpPr>
        <p:spPr>
          <a:xfrm>
            <a:off x="985421" y="2585167"/>
            <a:ext cx="1269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</a:p>
        </p:txBody>
      </p:sp>
    </p:spTree>
    <p:extLst>
      <p:ext uri="{BB962C8B-B14F-4D97-AF65-F5344CB8AC3E}">
        <p14:creationId xmlns:p14="http://schemas.microsoft.com/office/powerpoint/2010/main" val="1546667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4BCE2346-8F85-4C63-A51F-A9EE35F0311E}"/>
              </a:ext>
            </a:extLst>
          </p:cNvPr>
          <p:cNvSpPr/>
          <p:nvPr/>
        </p:nvSpPr>
        <p:spPr>
          <a:xfrm>
            <a:off x="923278" y="654361"/>
            <a:ext cx="9827580" cy="8925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uk-UA" sz="2600" b="1">
                <a:ln/>
              </a:rPr>
              <a:t>Е</a:t>
            </a:r>
            <a:r>
              <a:rPr lang="en-US" sz="2600" b="1">
                <a:ln/>
              </a:rPr>
              <a:t>ксплуатація </a:t>
            </a:r>
            <a:r>
              <a:rPr lang="uk-UA" sz="2600" b="1">
                <a:ln/>
              </a:rPr>
              <a:t>навчальних систем</a:t>
            </a:r>
          </a:p>
          <a:p>
            <a:pPr algn="ctr"/>
            <a:r>
              <a:rPr lang="ru-RU" sz="2600" b="1">
                <a:ln/>
              </a:rPr>
              <a:t> </a:t>
            </a:r>
            <a:endParaRPr lang="ru-RU" sz="4400" b="1">
              <a:ln/>
              <a:solidFill>
                <a:schemeClr val="accent4"/>
              </a:solidFill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ECA4234F-C51D-4A3F-9BA0-6BF0CFE20F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0603057"/>
              </p:ext>
            </p:extLst>
          </p:nvPr>
        </p:nvGraphicFramePr>
        <p:xfrm>
          <a:off x="396000" y="1296000"/>
          <a:ext cx="11366377" cy="5009155"/>
        </p:xfrm>
        <a:graphic>
          <a:graphicData uri="http://schemas.openxmlformats.org/drawingml/2006/table">
            <a:tbl>
              <a:tblPr firstRow="1" firstCol="1" bandRow="1"/>
              <a:tblGrid>
                <a:gridCol w="2388432">
                  <a:extLst>
                    <a:ext uri="{9D8B030D-6E8A-4147-A177-3AD203B41FA5}">
                      <a16:colId xmlns:a16="http://schemas.microsoft.com/office/drawing/2014/main" val="3110990287"/>
                    </a:ext>
                  </a:extLst>
                </a:gridCol>
                <a:gridCol w="2294279">
                  <a:extLst>
                    <a:ext uri="{9D8B030D-6E8A-4147-A177-3AD203B41FA5}">
                      <a16:colId xmlns:a16="http://schemas.microsoft.com/office/drawing/2014/main" val="2898988351"/>
                    </a:ext>
                  </a:extLst>
                </a:gridCol>
                <a:gridCol w="2252756">
                  <a:extLst>
                    <a:ext uri="{9D8B030D-6E8A-4147-A177-3AD203B41FA5}">
                      <a16:colId xmlns:a16="http://schemas.microsoft.com/office/drawing/2014/main" val="1612117222"/>
                    </a:ext>
                  </a:extLst>
                </a:gridCol>
                <a:gridCol w="296284">
                  <a:extLst>
                    <a:ext uri="{9D8B030D-6E8A-4147-A177-3AD203B41FA5}">
                      <a16:colId xmlns:a16="http://schemas.microsoft.com/office/drawing/2014/main" val="2657781737"/>
                    </a:ext>
                  </a:extLst>
                </a:gridCol>
                <a:gridCol w="2159859">
                  <a:extLst>
                    <a:ext uri="{9D8B030D-6E8A-4147-A177-3AD203B41FA5}">
                      <a16:colId xmlns:a16="http://schemas.microsoft.com/office/drawing/2014/main" val="3687286258"/>
                    </a:ext>
                  </a:extLst>
                </a:gridCol>
                <a:gridCol w="1974767">
                  <a:extLst>
                    <a:ext uri="{9D8B030D-6E8A-4147-A177-3AD203B41FA5}">
                      <a16:colId xmlns:a16="http://schemas.microsoft.com/office/drawing/2014/main" val="511563263"/>
                    </a:ext>
                  </a:extLst>
                </a:gridCol>
              </a:tblGrid>
              <a:tr h="7156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rgbClr val="C459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Moodle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rgbClr val="C459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Collaborator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ln>
                            <a:noFill/>
                          </a:ln>
                          <a:solidFill>
                            <a:srgbClr val="C459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rgbClr val="C459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Автоекзаменатор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b="1">
                          <a:ln>
                            <a:noFill/>
                          </a:ln>
                          <a:solidFill>
                            <a:srgbClr val="C4591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Google Forms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4189894"/>
                  </a:ext>
                </a:extLst>
              </a:tr>
              <a:tr h="4010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Вартість ліцензії</a:t>
                      </a:r>
                      <a:endParaRPr lang="uk-UA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Безкоштовна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Платна 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Платна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Безкоштовна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26713355"/>
                  </a:ext>
                </a:extLst>
              </a:tr>
              <a:tr h="8630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800" b="1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25400" dir="5400000" algn="ctr">
                            <a:srgbClr val="6E747A">
                              <a:alpha val="43000"/>
                            </a:srgbClr>
                          </a:outerShdw>
                        </a:effectLst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Доопрацювання ПЗ*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uk-UA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8867438"/>
                  </a:ext>
                </a:extLst>
              </a:tr>
              <a:tr h="8615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Розробка навчального матеріалу</a:t>
                      </a:r>
                      <a:endParaRPr lang="uk-UA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2920952"/>
                  </a:ext>
                </a:extLst>
              </a:tr>
              <a:tr h="65247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Розробка програм навчання</a:t>
                      </a:r>
                      <a:endParaRPr lang="uk-UA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Потрібно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передбачено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943770"/>
                  </a:ext>
                </a:extLst>
              </a:tr>
              <a:tr h="15064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 b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Оновлення</a:t>
                      </a:r>
                      <a:endParaRPr lang="uk-UA" sz="1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передбачено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500" b="1" i="1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Є технічна підтримка, але оновлення навчальних матеріалів виконує користувач</a:t>
                      </a:r>
                      <a:endParaRPr lang="uk-UA" sz="900" b="1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50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>
                            <a:outerShdw blurRad="38100" dist="25400" dir="5400000" algn="ctr">
                              <a:srgbClr val="6E747A">
                                <a:alpha val="43000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500" b="1" i="1">
                          <a:ln>
                            <a:noFill/>
                          </a:ln>
                          <a:solidFill>
                            <a:schemeClr val="accent2">
                              <a:lumMod val="75000"/>
                            </a:schemeClr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Є технічна підтримка, в рамках якої виконується оновлення навчальних матеріалів</a:t>
                      </a:r>
                      <a:endParaRPr lang="uk-UA" sz="900" b="1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180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19050" dir="2700000" algn="tl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Не передбачено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035" marR="57035" marT="0" marB="0" anchor="ctr">
                    <a:lnL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85725" cap="flat" cmpd="dbl" algn="ctr">
                      <a:solidFill>
                        <a:srgbClr val="C4591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6240546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150B87E-CB87-42BA-86A7-BE1C9BA8BC26}"/>
              </a:ext>
            </a:extLst>
          </p:cNvPr>
          <p:cNvSpPr/>
          <p:nvPr/>
        </p:nvSpPr>
        <p:spPr>
          <a:xfrm>
            <a:off x="559294" y="6342835"/>
            <a:ext cx="105555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>
                <a:latin typeface="Times New Roman" panose="02020603050405020304" pitchFamily="18" charset="0"/>
                <a:cs typeface="Times New Roman" panose="02020603050405020304" pitchFamily="18" charset="0"/>
              </a:rPr>
              <a:t>* Доопрацювання програмного забезпечення (ПЗ) ІТ-спеціалістами користувача</a:t>
            </a:r>
            <a:endParaRPr lang="uk-UA" sz="1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6CB7002D-9326-4DFB-B5EF-6633968AEE5C}"/>
              </a:ext>
            </a:extLst>
          </p:cNvPr>
          <p:cNvCxnSpPr/>
          <p:nvPr/>
        </p:nvCxnSpPr>
        <p:spPr>
          <a:xfrm>
            <a:off x="461639" y="1384917"/>
            <a:ext cx="2263806" cy="550415"/>
          </a:xfrm>
          <a:prstGeom prst="line">
            <a:avLst/>
          </a:prstGeom>
          <a:ln w="25400">
            <a:solidFill>
              <a:schemeClr val="accent2">
                <a:lumMod val="75000"/>
                <a:alpha val="98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F12D5D38-4893-4B81-987C-3DEEF3870170}"/>
              </a:ext>
            </a:extLst>
          </p:cNvPr>
          <p:cNvSpPr txBox="1"/>
          <p:nvPr/>
        </p:nvSpPr>
        <p:spPr>
          <a:xfrm>
            <a:off x="461639" y="1621940"/>
            <a:ext cx="1384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FE7DA9-209C-480E-B5A1-D0C88B01C7AE}"/>
              </a:ext>
            </a:extLst>
          </p:cNvPr>
          <p:cNvSpPr txBox="1"/>
          <p:nvPr/>
        </p:nvSpPr>
        <p:spPr>
          <a:xfrm>
            <a:off x="1340529" y="1300468"/>
            <a:ext cx="1384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</a:p>
        </p:txBody>
      </p:sp>
    </p:spTree>
    <p:extLst>
      <p:ext uri="{BB962C8B-B14F-4D97-AF65-F5344CB8AC3E}">
        <p14:creationId xmlns:p14="http://schemas.microsoft.com/office/powerpoint/2010/main" val="232503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9E0ED0F-2AA6-4900-85C4-BA4C78A0722F}"/>
              </a:ext>
            </a:extLst>
          </p:cNvPr>
          <p:cNvSpPr/>
          <p:nvPr/>
        </p:nvSpPr>
        <p:spPr>
          <a:xfrm>
            <a:off x="318974" y="895847"/>
            <a:ext cx="11301984" cy="57554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26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На підприємствах України поєднуються </a:t>
            </a:r>
            <a:r>
              <a:rPr lang="ru-RU" sz="26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обов’язкові (законодавчо визначені) та розвивальні (ініціативні)</a:t>
            </a:r>
            <a:r>
              <a:rPr lang="ru-RU" sz="26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 види навчання. </a:t>
            </a:r>
          </a:p>
          <a:p>
            <a:endParaRPr lang="uk-UA" sz="2600" b="1">
              <a:ln/>
              <a:solidFill>
                <a:srgbClr val="EF8943"/>
              </a:solidFill>
            </a:endParaRPr>
          </a:p>
          <a:p>
            <a:r>
              <a:rPr lang="uk-UA" sz="24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Обов’язкові  </a:t>
            </a:r>
            <a:r>
              <a:rPr lang="uk-UA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- це навчання з охорони праці, професійне навчання, підвищення кваліфікації і т. ін. Такі види навчання проводяться на всіх підприємствах України.</a:t>
            </a:r>
          </a:p>
          <a:p>
            <a:endParaRPr lang="uk-UA" sz="24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Розвивальні </a:t>
            </a:r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- проводяться, як правило, у  сучасних великих компаніях, де  навчають комунікації, емоційному інтелекту, управлінню проектами, лідерству і т. ін.</a:t>
            </a:r>
          </a:p>
          <a:p>
            <a:endParaRPr lang="ru-RU" sz="24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За різні види навчання відповідають різні підрозділи. Є підриємства, які проводять навчання і на підприємстві, і у навчальному центрі.</a:t>
            </a:r>
          </a:p>
          <a:p>
            <a:endParaRPr lang="ru-RU" sz="24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600" b="1">
              <a:ln/>
            </a:endParaRPr>
          </a:p>
        </p:txBody>
      </p:sp>
    </p:spTree>
    <p:extLst>
      <p:ext uri="{BB962C8B-B14F-4D97-AF65-F5344CB8AC3E}">
        <p14:creationId xmlns:p14="http://schemas.microsoft.com/office/powerpoint/2010/main" val="23908931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9E0ED0F-2AA6-4900-85C4-BA4C78A0722F}"/>
              </a:ext>
            </a:extLst>
          </p:cNvPr>
          <p:cNvSpPr/>
          <p:nvPr/>
        </p:nvSpPr>
        <p:spPr>
          <a:xfrm>
            <a:off x="452139" y="957991"/>
            <a:ext cx="11585981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У великих сучасних компаніях з потужними </a:t>
            </a:r>
            <a:r>
              <a:rPr lang="de-DE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IT- </a:t>
            </a:r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de-DE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HR-</a:t>
            </a:r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ресурсами для автоматизації всіх видів навчання зазвичай впроваджують багатофункціональні універсальні системи. 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Вони ефективні, але потребують значних зусиль при впровадженні та подальшій експлуатації, зокрема: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    розробки та регулярного оновлення навчального контенту;</a:t>
            </a:r>
          </a:p>
          <a:p>
            <a:pPr marL="457200" indent="-45720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    вивчення і налаштування програмного забезпечення (особливо це актуально для системи </a:t>
            </a:r>
            <a:r>
              <a:rPr lang="de-DE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Moodle).</a:t>
            </a:r>
            <a:endParaRPr lang="uk-UA" sz="24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uk-UA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Компанії без потужного </a:t>
            </a:r>
            <a:r>
              <a:rPr lang="de-DE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IT- </a:t>
            </a:r>
            <a:r>
              <a:rPr lang="uk-UA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de-DE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HR-</a:t>
            </a:r>
            <a:r>
              <a:rPr lang="uk-UA" sz="24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ресурсу, які автоматизують навчання з охорони праці, зазвичай обирають спеціалізовані навчальні системи. </a:t>
            </a:r>
            <a:endParaRPr lang="ru-RU" sz="24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544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BD7E58C-ED04-411D-AFD9-7E9F95DE2E47}"/>
              </a:ext>
            </a:extLst>
          </p:cNvPr>
          <p:cNvSpPr/>
          <p:nvPr/>
        </p:nvSpPr>
        <p:spPr>
          <a:xfrm>
            <a:off x="1728186" y="669840"/>
            <a:ext cx="873562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600" b="1">
                <a:ln/>
              </a:rPr>
              <a:t>Складові процесу навчання і перевірки знань з питань охорони праці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4D014F-D9A4-41FF-BF28-5A4685CA0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431" y="1564119"/>
            <a:ext cx="11780667" cy="509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2157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9398F60-2A64-4293-9C66-2521F3931F8C}"/>
              </a:ext>
            </a:extLst>
          </p:cNvPr>
          <p:cNvSpPr/>
          <p:nvPr/>
        </p:nvSpPr>
        <p:spPr>
          <a:xfrm>
            <a:off x="1012054" y="834501"/>
            <a:ext cx="9898602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результатів навчання і перевірки знань </a:t>
            </a:r>
            <a:endParaRPr lang="uk-UA" sz="26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478481-09CA-4FF3-90A0-F308F163D71D}"/>
              </a:ext>
            </a:extLst>
          </p:cNvPr>
          <p:cNvSpPr txBox="1">
            <a:spLocks/>
          </p:cNvSpPr>
          <p:nvPr/>
        </p:nvSpPr>
        <p:spPr>
          <a:xfrm>
            <a:off x="468313" y="1497013"/>
            <a:ext cx="7752409" cy="6957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Wingdings" panose="05000000000000000000" pitchFamily="2" charset="2"/>
              <a:buNone/>
            </a:pPr>
            <a:r>
              <a:rPr lang="uk-UA" altLang="en-US" sz="2600" b="1" i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Автоекзаменатор</a:t>
            </a:r>
            <a:r>
              <a:rPr lang="uk-UA" altLang="en-US" sz="2600" b="1" i="1">
                <a:ln/>
              </a:rPr>
              <a:t> допоможе: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FEACC69-15CB-4C18-8DE6-A40E18DB4FE6}"/>
              </a:ext>
            </a:extLst>
          </p:cNvPr>
          <p:cNvSpPr/>
          <p:nvPr/>
        </p:nvSpPr>
        <p:spPr>
          <a:xfrm>
            <a:off x="399495" y="1944210"/>
            <a:ext cx="11034944" cy="60939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endParaRPr lang="uk-UA" sz="2600" b="1">
              <a:ln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altLang="en-US" sz="26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Підвищити мотивацію працівників до навчання </a:t>
            </a:r>
            <a:r>
              <a:rPr lang="uk-UA" altLang="en-US" sz="26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за рахунок формування рейтингів працівників і підрозділів підприємства</a:t>
            </a:r>
          </a:p>
          <a:p>
            <a:endParaRPr lang="uk-UA" altLang="en-US" sz="26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altLang="en-US" sz="26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 найкращих у навчанні  працівників</a:t>
            </a:r>
          </a:p>
          <a:p>
            <a:endParaRPr lang="uk-UA" altLang="en-US" sz="2600" b="1">
              <a:ln/>
              <a:solidFill>
                <a:srgbClr val="EF894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altLang="en-US" sz="26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Вдосконалити навчальні програми, </a:t>
            </a:r>
            <a:r>
              <a:rPr lang="ru-RU" altLang="en-US" sz="26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виходячи з аналізу даних про тестування</a:t>
            </a:r>
            <a:endParaRPr lang="uk-UA" altLang="en-US" sz="26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uk-UA" altLang="en-US" sz="26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uk-UA" altLang="en-US" sz="26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Відстежити прогрес (регрес) в знаннях працівників за певний період часу </a:t>
            </a:r>
            <a:r>
              <a:rPr lang="uk-UA" altLang="en-US" sz="2600" b="1">
                <a:ln/>
                <a:latin typeface="Times New Roman" panose="02020603050405020304" pitchFamily="18" charset="0"/>
                <a:cs typeface="Times New Roman" panose="02020603050405020304" pitchFamily="18" charset="0"/>
              </a:rPr>
              <a:t>і прийняти рішення, щодо внесення змін до  процесу підготовки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uk-UA" sz="26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2600" b="1">
              <a:ln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600" b="1">
              <a:ln/>
            </a:endParaRPr>
          </a:p>
          <a:p>
            <a:endParaRPr lang="ru-RU" sz="2600" b="1">
              <a:ln/>
            </a:endParaRPr>
          </a:p>
        </p:txBody>
      </p:sp>
    </p:spTree>
    <p:extLst>
      <p:ext uri="{BB962C8B-B14F-4D97-AF65-F5344CB8AC3E}">
        <p14:creationId xmlns:p14="http://schemas.microsoft.com/office/powerpoint/2010/main" val="3311494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5AE8273-69D6-4961-9485-A12EF317301B}"/>
              </a:ext>
            </a:extLst>
          </p:cNvPr>
          <p:cNvSpPr/>
          <p:nvPr/>
        </p:nvSpPr>
        <p:spPr>
          <a:xfrm>
            <a:off x="601462" y="346229"/>
            <a:ext cx="11383392" cy="65556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endParaRPr lang="uk-UA" b="1">
              <a:ln/>
            </a:endParaRPr>
          </a:p>
          <a:p>
            <a:pPr algn="ctr"/>
            <a:r>
              <a:rPr lang="uk-UA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Штучний інтелект у навчанні</a:t>
            </a:r>
          </a:p>
          <a:p>
            <a:pPr algn="ctr"/>
            <a:endParaRPr lang="uk-UA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uk-UA" sz="2400" b="1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Адаптивне навчання</a:t>
            </a:r>
          </a:p>
          <a:p>
            <a:r>
              <a:rPr lang="uk-UA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ШІ аналізує рівень знань працівника і </a:t>
            </a:r>
            <a:r>
              <a:rPr lang="uk-UA" sz="2400" b="1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підлаштовує</a:t>
            </a:r>
            <a:r>
              <a:rPr lang="uk-UA" sz="24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навчальний контент і траєкторію навчання під потреби, рівень знань, темп засвоєння користувача</a:t>
            </a:r>
          </a:p>
          <a:p>
            <a:r>
              <a:rPr lang="uk-UA" sz="24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uk-UA" sz="2400" b="1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Інтелектуальні тести  </a:t>
            </a:r>
          </a:p>
          <a:p>
            <a:r>
              <a:rPr lang="uk-UA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ШІ може формувати </a:t>
            </a:r>
            <a:r>
              <a:rPr lang="uk-UA" sz="2400" b="1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динамічні тестові завдання,</a:t>
            </a:r>
            <a:r>
              <a:rPr lang="uk-UA" sz="2400" b="1">
                <a:ln/>
                <a:solidFill>
                  <a:srgbClr val="EF89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які змінюються залежно від відповідей користувача</a:t>
            </a:r>
          </a:p>
          <a:p>
            <a:r>
              <a:rPr lang="ru-RU" sz="24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b="1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результатів і прогноз</a:t>
            </a:r>
            <a:r>
              <a:rPr lang="ru-RU" sz="2400" b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ування</a:t>
            </a:r>
            <a:endParaRPr lang="uk-UA" sz="2400" b="1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 ШІ можуть </a:t>
            </a:r>
            <a:r>
              <a:rPr lang="ru-RU" sz="2400" b="1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виявляти типові помилки, групи ризику 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 працівників</a:t>
            </a:r>
          </a:p>
          <a:p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b="1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Віртуальні інструктори / чат-боти</a:t>
            </a:r>
            <a:endParaRPr lang="uk-UA" sz="2400" b="1">
              <a:ln/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Віртуальні помічники на базі ШІ можуть відповідати на запитання працівників щодо норм, процедур, перевіряти знання</a:t>
            </a:r>
          </a:p>
          <a:p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400" b="1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Віртуальна та доповнена реальність із ШІ</a:t>
            </a:r>
            <a:endParaRPr lang="uk-UA" sz="2400" b="1">
              <a:ln/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У симуляціях використовують ШІ для </a:t>
            </a:r>
            <a:r>
              <a:rPr lang="ru-RU" sz="2400" b="1">
                <a:ln/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імітації поведінки небезпечних об'єктів, </a:t>
            </a:r>
            <a:r>
              <a:rPr lang="ru-RU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динаміки аварій тощо</a:t>
            </a:r>
            <a:endParaRPr lang="uk-UA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b="1">
              <a:ln/>
            </a:endParaRPr>
          </a:p>
        </p:txBody>
      </p:sp>
    </p:spTree>
    <p:extLst>
      <p:ext uri="{BB962C8B-B14F-4D97-AF65-F5344CB8AC3E}">
        <p14:creationId xmlns:p14="http://schemas.microsoft.com/office/powerpoint/2010/main" val="4261963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5AE8273-69D6-4961-9485-A12EF317301B}"/>
              </a:ext>
            </a:extLst>
          </p:cNvPr>
          <p:cNvSpPr/>
          <p:nvPr/>
        </p:nvSpPr>
        <p:spPr>
          <a:xfrm>
            <a:off x="654728" y="1997476"/>
            <a:ext cx="1138339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endParaRPr lang="uk-UA" b="1">
              <a:ln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b="1">
              <a:ln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6D69A31-B619-45B7-8AC3-A8842E7C7305}"/>
              </a:ext>
            </a:extLst>
          </p:cNvPr>
          <p:cNvSpPr/>
          <p:nvPr/>
        </p:nvSpPr>
        <p:spPr>
          <a:xfrm>
            <a:off x="435006" y="665824"/>
            <a:ext cx="11603114" cy="6285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Повідомлення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Учасники вебінару </a:t>
            </a:r>
            <a:r>
              <a:rPr lang="uk-UA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можуть</a:t>
            </a:r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отримати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безкоштовний доступ до </a:t>
            </a:r>
            <a:r>
              <a:rPr lang="uk-UA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Автоекзаменатора</a:t>
            </a:r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один місяць</a:t>
            </a:r>
            <a:r>
              <a:rPr lang="uk-UA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04.06.25 по 04.07.25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0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отримання безкоштовного доступу необхідно надіслати в ТОВ «НВП «ПРОТЕК» </a:t>
            </a:r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заявку </a:t>
            </a:r>
            <a:r>
              <a:rPr lang="uk-UA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(форма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довільн</a:t>
            </a:r>
            <a:r>
              <a:rPr lang="uk-UA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а). 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заявці</a:t>
            </a:r>
            <a:r>
              <a:rPr lang="uk-UA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треба вказати </a:t>
            </a:r>
            <a:r>
              <a:rPr lang="uk-UA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азв</a:t>
            </a:r>
            <a:r>
              <a:rPr lang="uk-UA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</a:t>
            </a:r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підприємства</a:t>
            </a:r>
            <a:r>
              <a:rPr lang="uk-UA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дані про контактну</a:t>
            </a:r>
            <a:r>
              <a:rPr lang="uk-UA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особу, а саме: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ПІБ</a:t>
            </a:r>
            <a:r>
              <a:rPr lang="uk-UA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посад</a:t>
            </a:r>
            <a:r>
              <a:rPr lang="uk-UA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а,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номер телефону</a:t>
            </a:r>
            <a:r>
              <a:rPr lang="uk-UA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дрес</a:t>
            </a:r>
            <a:r>
              <a:rPr lang="uk-UA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електронної пошти </a:t>
            </a:r>
            <a:r>
              <a:rPr lang="uk-UA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0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аявку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треба відправити на електронну пошту   </a:t>
            </a:r>
            <a:r>
              <a:rPr lang="en-US" sz="2000" b="1" u="sng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sea</a:t>
            </a:r>
            <a:r>
              <a:rPr lang="ru-RU" sz="2000" b="1" u="sng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.61@</a:t>
            </a:r>
            <a:r>
              <a:rPr lang="en-US" sz="2000" b="1" u="sng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ukr</a:t>
            </a:r>
            <a:r>
              <a:rPr lang="ru-RU" sz="2000" b="1" u="sng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.</a:t>
            </a:r>
            <a:r>
              <a:rPr lang="en-US" sz="2000" b="1" u="sng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net</a:t>
            </a:r>
            <a:endParaRPr lang="uk-UA" sz="2000" b="1" u="sng">
              <a:solidFill>
                <a:srgbClr val="0563C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Термін подачі заявок: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000" b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01.06.2025 р</a:t>
            </a:r>
            <a:r>
              <a:rPr lang="ru-RU" sz="2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03.06.2025 р</a:t>
            </a:r>
            <a:r>
              <a:rPr lang="uk-UA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uk-UA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Для всіх, хто</a:t>
            </a:r>
            <a:r>
              <a:rPr lang="uk-UA" sz="2000">
                <a:latin typeface="Times New Roman" panose="02020603050405020304" pitchFamily="18" charset="0"/>
                <a:cs typeface="Times New Roman" panose="02020603050405020304" pitchFamily="18" charset="0"/>
              </a:rPr>
              <a:t> подав заявку, буде проведена </a:t>
            </a:r>
            <a:r>
              <a:rPr lang="uk-UA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 п</a:t>
            </a:r>
            <a:r>
              <a:rPr lang="ru-RU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резентація Автоекзаменатора «Охорона праці»</a:t>
            </a:r>
            <a:r>
              <a:rPr lang="uk-UA" sz="2000">
                <a:latin typeface="Times New Roman" panose="02020603050405020304" pitchFamily="18" charset="0"/>
                <a:cs typeface="Times New Roman" panose="02020603050405020304" pitchFamily="18" charset="0"/>
              </a:rPr>
              <a:t> (безкоштовно) і </a:t>
            </a:r>
            <a:r>
              <a:rPr lang="uk-UA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надано доступ</a:t>
            </a:r>
            <a:r>
              <a:rPr lang="uk-UA" sz="2000">
                <a:latin typeface="Times New Roman" panose="02020603050405020304" pitchFamily="18" charset="0"/>
                <a:cs typeface="Times New Roman" panose="02020603050405020304" pitchFamily="18" charset="0"/>
              </a:rPr>
              <a:t> до Автоекзаменатора. </a:t>
            </a:r>
          </a:p>
          <a:p>
            <a:r>
              <a:rPr lang="uk-UA" sz="2000">
                <a:latin typeface="Times New Roman" panose="02020603050405020304" pitchFamily="18" charset="0"/>
                <a:cs typeface="Times New Roman" panose="02020603050405020304" pitchFamily="18" charset="0"/>
              </a:rPr>
              <a:t>Час проведення презентації, посилання на неї, а також  доступ до Автоекзаменатора будуть надіслані на електронну пошту контактної особи.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uk-UA" sz="240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1654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25A9270-7541-4078-968E-7A07B34EB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912" y="87372"/>
            <a:ext cx="8429222" cy="6504723"/>
          </a:xfrm>
          <a:prstGeom prst="rect">
            <a:avLst/>
          </a:prstGeom>
          <a:ln w="82550" cmpd="thickThin"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3500000" scaled="1"/>
              <a:tileRect/>
            </a:gradFill>
          </a:ln>
          <a:effectLst>
            <a:reflection blurRad="800100" stA="50000" endA="295" endPos="92000" dist="685800" dir="5400000" sy="-100000" algn="bl" rotWithShape="0"/>
          </a:effec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CC2F674-837F-4036-8506-31364092BF4A}"/>
              </a:ext>
            </a:extLst>
          </p:cNvPr>
          <p:cNvSpPr/>
          <p:nvPr/>
        </p:nvSpPr>
        <p:spPr>
          <a:xfrm>
            <a:off x="1970960" y="2967335"/>
            <a:ext cx="184731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endParaRPr lang="uk-UA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ACAF1B5-CE65-4560-B3FA-2BBD4A3E57DC}"/>
              </a:ext>
            </a:extLst>
          </p:cNvPr>
          <p:cNvSpPr/>
          <p:nvPr/>
        </p:nvSpPr>
        <p:spPr>
          <a:xfrm>
            <a:off x="1471536" y="2478379"/>
            <a:ext cx="8637973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000" b="1">
                <a:ln/>
                <a:solidFill>
                  <a:schemeClr val="accent2">
                    <a:lumMod val="75000"/>
                  </a:schemeClr>
                </a:solidFill>
              </a:rPr>
              <a:t>Дякую за увагу !</a:t>
            </a:r>
          </a:p>
          <a:p>
            <a:pPr algn="ctr"/>
            <a:endParaRPr lang="ru-RU" sz="4000" b="1">
              <a:ln/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4000" b="1">
                <a:ln/>
                <a:solidFill>
                  <a:schemeClr val="accent2">
                    <a:lumMod val="75000"/>
                  </a:schemeClr>
                </a:solidFill>
              </a:rPr>
              <a:t>ТОВ Науково-виробниче підприємство «Протек»</a:t>
            </a:r>
          </a:p>
          <a:p>
            <a:pPr algn="ctr"/>
            <a:endParaRPr lang="ru-RU" sz="4000" b="1">
              <a:ln/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4000" b="1">
                <a:ln/>
                <a:solidFill>
                  <a:schemeClr val="accent2">
                    <a:lumMod val="75000"/>
                  </a:schemeClr>
                </a:solidFill>
              </a:rPr>
              <a:t>Сайт: https://ae.protec.ua/</a:t>
            </a:r>
          </a:p>
          <a:p>
            <a:pPr algn="ctr"/>
            <a:endParaRPr lang="ru-RU" sz="4000" b="1">
              <a:ln/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endParaRPr lang="uk-UA" sz="4000" b="1" cap="none" spc="0">
              <a:ln/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114083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Презентация1-4</Template>
  <TotalTime>246</TotalTime>
  <Words>837</Words>
  <Application>Microsoft Office PowerPoint</Application>
  <PresentationFormat>Широкоэкранный</PresentationFormat>
  <Paragraphs>198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ALLA KAPELIUSHKINA</dc:creator>
  <cp:lastModifiedBy>ALLA KAPELIUSHKINA</cp:lastModifiedBy>
  <cp:revision>31</cp:revision>
  <dcterms:created xsi:type="dcterms:W3CDTF">2025-05-20T21:18:08Z</dcterms:created>
  <dcterms:modified xsi:type="dcterms:W3CDTF">2025-05-22T16:03:53Z</dcterms:modified>
</cp:coreProperties>
</file>